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0" r:id="rId4"/>
    <p:sldId id="281" r:id="rId5"/>
    <p:sldId id="273" r:id="rId6"/>
    <p:sldId id="288" r:id="rId7"/>
    <p:sldId id="258" r:id="rId8"/>
    <p:sldId id="272" r:id="rId9"/>
    <p:sldId id="274" r:id="rId10"/>
    <p:sldId id="259" r:id="rId11"/>
    <p:sldId id="287" r:id="rId12"/>
    <p:sldId id="260" r:id="rId13"/>
    <p:sldId id="275" r:id="rId14"/>
    <p:sldId id="282" r:id="rId15"/>
    <p:sldId id="261" r:id="rId16"/>
    <p:sldId id="284" r:id="rId17"/>
    <p:sldId id="285" r:id="rId18"/>
    <p:sldId id="286" r:id="rId19"/>
    <p:sldId id="262" r:id="rId20"/>
    <p:sldId id="283" r:id="rId21"/>
    <p:sldId id="291" r:id="rId22"/>
    <p:sldId id="267" r:id="rId23"/>
    <p:sldId id="264" r:id="rId24"/>
    <p:sldId id="265" r:id="rId25"/>
    <p:sldId id="266" r:id="rId26"/>
    <p:sldId id="276" r:id="rId27"/>
    <p:sldId id="268" r:id="rId28"/>
    <p:sldId id="290" r:id="rId29"/>
    <p:sldId id="277" r:id="rId30"/>
    <p:sldId id="279" r:id="rId31"/>
    <p:sldId id="278" r:id="rId32"/>
    <p:sldId id="29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7" autoAdjust="0"/>
    <p:restoredTop sz="94660"/>
  </p:normalViewPr>
  <p:slideViewPr>
    <p:cSldViewPr snapToGrid="0">
      <p:cViewPr varScale="1">
        <p:scale>
          <a:sx n="59" d="100"/>
          <a:sy n="59" d="100"/>
        </p:scale>
        <p:origin x="48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D2781-0886-42FF-9E04-6576C6B894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8F32A1-305A-42AF-85E6-4E5C7914ED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03C7FB-2754-44FA-A797-74E75C1E40AE}"/>
              </a:ext>
            </a:extLst>
          </p:cNvPr>
          <p:cNvSpPr>
            <a:spLocks noGrp="1"/>
          </p:cNvSpPr>
          <p:nvPr>
            <p:ph type="dt" sz="half" idx="10"/>
          </p:nvPr>
        </p:nvSpPr>
        <p:spPr/>
        <p:txBody>
          <a:bodyPr/>
          <a:lstStyle/>
          <a:p>
            <a:fld id="{6BC306D7-DA77-4BDD-914B-E0CD6312B01A}" type="datetimeFigureOut">
              <a:rPr lang="en-US" smtClean="0"/>
              <a:t>4/27/2020</a:t>
            </a:fld>
            <a:endParaRPr lang="en-US"/>
          </a:p>
        </p:txBody>
      </p:sp>
      <p:sp>
        <p:nvSpPr>
          <p:cNvPr id="5" name="Footer Placeholder 4">
            <a:extLst>
              <a:ext uri="{FF2B5EF4-FFF2-40B4-BE49-F238E27FC236}">
                <a16:creationId xmlns:a16="http://schemas.microsoft.com/office/drawing/2014/main" id="{330750D2-C89F-4B77-B037-5B420D37E7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1707D6-7A72-446B-8F47-220986175CEB}"/>
              </a:ext>
            </a:extLst>
          </p:cNvPr>
          <p:cNvSpPr>
            <a:spLocks noGrp="1"/>
          </p:cNvSpPr>
          <p:nvPr>
            <p:ph type="sldNum" sz="quarter" idx="12"/>
          </p:nvPr>
        </p:nvSpPr>
        <p:spPr/>
        <p:txBody>
          <a:bodyPr/>
          <a:lstStyle/>
          <a:p>
            <a:fld id="{9C8971B0-AD11-4FC5-BA13-62E975A907F4}" type="slidenum">
              <a:rPr lang="en-US" smtClean="0"/>
              <a:t>‹#›</a:t>
            </a:fld>
            <a:endParaRPr lang="en-US"/>
          </a:p>
        </p:txBody>
      </p:sp>
    </p:spTree>
    <p:extLst>
      <p:ext uri="{BB962C8B-B14F-4D97-AF65-F5344CB8AC3E}">
        <p14:creationId xmlns:p14="http://schemas.microsoft.com/office/powerpoint/2010/main" val="2253038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8AF7-9C67-4EA2-BB2A-3E1BE25EB8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B9F296-C07C-451E-A660-CCC8847327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935FF2-32F0-4A19-8DAE-ADFC50C3AD1D}"/>
              </a:ext>
            </a:extLst>
          </p:cNvPr>
          <p:cNvSpPr>
            <a:spLocks noGrp="1"/>
          </p:cNvSpPr>
          <p:nvPr>
            <p:ph type="dt" sz="half" idx="10"/>
          </p:nvPr>
        </p:nvSpPr>
        <p:spPr/>
        <p:txBody>
          <a:bodyPr/>
          <a:lstStyle/>
          <a:p>
            <a:fld id="{6BC306D7-DA77-4BDD-914B-E0CD6312B01A}" type="datetimeFigureOut">
              <a:rPr lang="en-US" smtClean="0"/>
              <a:t>4/27/2020</a:t>
            </a:fld>
            <a:endParaRPr lang="en-US"/>
          </a:p>
        </p:txBody>
      </p:sp>
      <p:sp>
        <p:nvSpPr>
          <p:cNvPr id="5" name="Footer Placeholder 4">
            <a:extLst>
              <a:ext uri="{FF2B5EF4-FFF2-40B4-BE49-F238E27FC236}">
                <a16:creationId xmlns:a16="http://schemas.microsoft.com/office/drawing/2014/main" id="{B158B42C-ADC2-4CF8-ABBB-F8117A310B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FFC9B6-FE45-4167-92D8-AE7BEE44DF40}"/>
              </a:ext>
            </a:extLst>
          </p:cNvPr>
          <p:cNvSpPr>
            <a:spLocks noGrp="1"/>
          </p:cNvSpPr>
          <p:nvPr>
            <p:ph type="sldNum" sz="quarter" idx="12"/>
          </p:nvPr>
        </p:nvSpPr>
        <p:spPr/>
        <p:txBody>
          <a:bodyPr/>
          <a:lstStyle/>
          <a:p>
            <a:fld id="{9C8971B0-AD11-4FC5-BA13-62E975A907F4}" type="slidenum">
              <a:rPr lang="en-US" smtClean="0"/>
              <a:t>‹#›</a:t>
            </a:fld>
            <a:endParaRPr lang="en-US"/>
          </a:p>
        </p:txBody>
      </p:sp>
    </p:spTree>
    <p:extLst>
      <p:ext uri="{BB962C8B-B14F-4D97-AF65-F5344CB8AC3E}">
        <p14:creationId xmlns:p14="http://schemas.microsoft.com/office/powerpoint/2010/main" val="48460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53CAE0-E492-4582-B892-E40B76BB0E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3F4D12-F75C-4A85-9C54-28F1199B9B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3AF0AF-19D6-4E08-8237-0EFB983CCFAC}"/>
              </a:ext>
            </a:extLst>
          </p:cNvPr>
          <p:cNvSpPr>
            <a:spLocks noGrp="1"/>
          </p:cNvSpPr>
          <p:nvPr>
            <p:ph type="dt" sz="half" idx="10"/>
          </p:nvPr>
        </p:nvSpPr>
        <p:spPr/>
        <p:txBody>
          <a:bodyPr/>
          <a:lstStyle/>
          <a:p>
            <a:fld id="{6BC306D7-DA77-4BDD-914B-E0CD6312B01A}" type="datetimeFigureOut">
              <a:rPr lang="en-US" smtClean="0"/>
              <a:t>4/27/2020</a:t>
            </a:fld>
            <a:endParaRPr lang="en-US"/>
          </a:p>
        </p:txBody>
      </p:sp>
      <p:sp>
        <p:nvSpPr>
          <p:cNvPr id="5" name="Footer Placeholder 4">
            <a:extLst>
              <a:ext uri="{FF2B5EF4-FFF2-40B4-BE49-F238E27FC236}">
                <a16:creationId xmlns:a16="http://schemas.microsoft.com/office/drawing/2014/main" id="{B6C274D1-55C0-48FA-853F-CD5E4CBBF8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E9EECA-A754-48EC-A451-13096ECEB4A4}"/>
              </a:ext>
            </a:extLst>
          </p:cNvPr>
          <p:cNvSpPr>
            <a:spLocks noGrp="1"/>
          </p:cNvSpPr>
          <p:nvPr>
            <p:ph type="sldNum" sz="quarter" idx="12"/>
          </p:nvPr>
        </p:nvSpPr>
        <p:spPr/>
        <p:txBody>
          <a:bodyPr/>
          <a:lstStyle/>
          <a:p>
            <a:fld id="{9C8971B0-AD11-4FC5-BA13-62E975A907F4}" type="slidenum">
              <a:rPr lang="en-US" smtClean="0"/>
              <a:t>‹#›</a:t>
            </a:fld>
            <a:endParaRPr lang="en-US"/>
          </a:p>
        </p:txBody>
      </p:sp>
    </p:spTree>
    <p:extLst>
      <p:ext uri="{BB962C8B-B14F-4D97-AF65-F5344CB8AC3E}">
        <p14:creationId xmlns:p14="http://schemas.microsoft.com/office/powerpoint/2010/main" val="2305179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0429-717C-49FC-83E3-2E64AA254D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3FEA14-EF02-4200-940C-F5E22FA41D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634BE-BCB6-4AC4-A8B0-C453AEE4FC3E}"/>
              </a:ext>
            </a:extLst>
          </p:cNvPr>
          <p:cNvSpPr>
            <a:spLocks noGrp="1"/>
          </p:cNvSpPr>
          <p:nvPr>
            <p:ph type="dt" sz="half" idx="10"/>
          </p:nvPr>
        </p:nvSpPr>
        <p:spPr/>
        <p:txBody>
          <a:bodyPr/>
          <a:lstStyle/>
          <a:p>
            <a:fld id="{6BC306D7-DA77-4BDD-914B-E0CD6312B01A}" type="datetimeFigureOut">
              <a:rPr lang="en-US" smtClean="0"/>
              <a:t>4/27/2020</a:t>
            </a:fld>
            <a:endParaRPr lang="en-US"/>
          </a:p>
        </p:txBody>
      </p:sp>
      <p:sp>
        <p:nvSpPr>
          <p:cNvPr id="5" name="Footer Placeholder 4">
            <a:extLst>
              <a:ext uri="{FF2B5EF4-FFF2-40B4-BE49-F238E27FC236}">
                <a16:creationId xmlns:a16="http://schemas.microsoft.com/office/drawing/2014/main" id="{00E877C2-CA14-46D9-8370-5FC1AC9EC7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E80310-41E6-4F08-9CDE-2A479FF0F1D5}"/>
              </a:ext>
            </a:extLst>
          </p:cNvPr>
          <p:cNvSpPr>
            <a:spLocks noGrp="1"/>
          </p:cNvSpPr>
          <p:nvPr>
            <p:ph type="sldNum" sz="quarter" idx="12"/>
          </p:nvPr>
        </p:nvSpPr>
        <p:spPr/>
        <p:txBody>
          <a:bodyPr/>
          <a:lstStyle/>
          <a:p>
            <a:fld id="{9C8971B0-AD11-4FC5-BA13-62E975A907F4}" type="slidenum">
              <a:rPr lang="en-US" smtClean="0"/>
              <a:t>‹#›</a:t>
            </a:fld>
            <a:endParaRPr lang="en-US"/>
          </a:p>
        </p:txBody>
      </p:sp>
    </p:spTree>
    <p:extLst>
      <p:ext uri="{BB962C8B-B14F-4D97-AF65-F5344CB8AC3E}">
        <p14:creationId xmlns:p14="http://schemas.microsoft.com/office/powerpoint/2010/main" val="4189053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7E292-CE36-4451-98AE-87082BAD25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B4F41C-57E0-4AF2-8656-352E1A85C4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F68D35-E754-4D07-BC9A-0E7797504B82}"/>
              </a:ext>
            </a:extLst>
          </p:cNvPr>
          <p:cNvSpPr>
            <a:spLocks noGrp="1"/>
          </p:cNvSpPr>
          <p:nvPr>
            <p:ph type="dt" sz="half" idx="10"/>
          </p:nvPr>
        </p:nvSpPr>
        <p:spPr/>
        <p:txBody>
          <a:bodyPr/>
          <a:lstStyle/>
          <a:p>
            <a:fld id="{6BC306D7-DA77-4BDD-914B-E0CD6312B01A}" type="datetimeFigureOut">
              <a:rPr lang="en-US" smtClean="0"/>
              <a:t>4/27/2020</a:t>
            </a:fld>
            <a:endParaRPr lang="en-US"/>
          </a:p>
        </p:txBody>
      </p:sp>
      <p:sp>
        <p:nvSpPr>
          <p:cNvPr id="5" name="Footer Placeholder 4">
            <a:extLst>
              <a:ext uri="{FF2B5EF4-FFF2-40B4-BE49-F238E27FC236}">
                <a16:creationId xmlns:a16="http://schemas.microsoft.com/office/drawing/2014/main" id="{47729515-83B7-4948-B807-37589AC2F4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4F4CDF-83FE-4066-A7A5-D0A549137337}"/>
              </a:ext>
            </a:extLst>
          </p:cNvPr>
          <p:cNvSpPr>
            <a:spLocks noGrp="1"/>
          </p:cNvSpPr>
          <p:nvPr>
            <p:ph type="sldNum" sz="quarter" idx="12"/>
          </p:nvPr>
        </p:nvSpPr>
        <p:spPr/>
        <p:txBody>
          <a:bodyPr/>
          <a:lstStyle/>
          <a:p>
            <a:fld id="{9C8971B0-AD11-4FC5-BA13-62E975A907F4}" type="slidenum">
              <a:rPr lang="en-US" smtClean="0"/>
              <a:t>‹#›</a:t>
            </a:fld>
            <a:endParaRPr lang="en-US"/>
          </a:p>
        </p:txBody>
      </p:sp>
    </p:spTree>
    <p:extLst>
      <p:ext uri="{BB962C8B-B14F-4D97-AF65-F5344CB8AC3E}">
        <p14:creationId xmlns:p14="http://schemas.microsoft.com/office/powerpoint/2010/main" val="3543934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098DE-8899-427C-AD55-DD0BD9A65A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31480E-706F-4746-B1AD-EC9AE7A3C6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03609A-593C-40F4-B067-E5FF1748E7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D922B3-4FF3-436C-86DF-C50EE8C1C357}"/>
              </a:ext>
            </a:extLst>
          </p:cNvPr>
          <p:cNvSpPr>
            <a:spLocks noGrp="1"/>
          </p:cNvSpPr>
          <p:nvPr>
            <p:ph type="dt" sz="half" idx="10"/>
          </p:nvPr>
        </p:nvSpPr>
        <p:spPr/>
        <p:txBody>
          <a:bodyPr/>
          <a:lstStyle/>
          <a:p>
            <a:fld id="{6BC306D7-DA77-4BDD-914B-E0CD6312B01A}" type="datetimeFigureOut">
              <a:rPr lang="en-US" smtClean="0"/>
              <a:t>4/27/2020</a:t>
            </a:fld>
            <a:endParaRPr lang="en-US"/>
          </a:p>
        </p:txBody>
      </p:sp>
      <p:sp>
        <p:nvSpPr>
          <p:cNvPr id="6" name="Footer Placeholder 5">
            <a:extLst>
              <a:ext uri="{FF2B5EF4-FFF2-40B4-BE49-F238E27FC236}">
                <a16:creationId xmlns:a16="http://schemas.microsoft.com/office/drawing/2014/main" id="{4E10E362-4780-4AA8-B517-BAE6C0D60E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0B3572-CB07-46B5-859E-B9080806623A}"/>
              </a:ext>
            </a:extLst>
          </p:cNvPr>
          <p:cNvSpPr>
            <a:spLocks noGrp="1"/>
          </p:cNvSpPr>
          <p:nvPr>
            <p:ph type="sldNum" sz="quarter" idx="12"/>
          </p:nvPr>
        </p:nvSpPr>
        <p:spPr/>
        <p:txBody>
          <a:bodyPr/>
          <a:lstStyle/>
          <a:p>
            <a:fld id="{9C8971B0-AD11-4FC5-BA13-62E975A907F4}" type="slidenum">
              <a:rPr lang="en-US" smtClean="0"/>
              <a:t>‹#›</a:t>
            </a:fld>
            <a:endParaRPr lang="en-US"/>
          </a:p>
        </p:txBody>
      </p:sp>
    </p:spTree>
    <p:extLst>
      <p:ext uri="{BB962C8B-B14F-4D97-AF65-F5344CB8AC3E}">
        <p14:creationId xmlns:p14="http://schemas.microsoft.com/office/powerpoint/2010/main" val="2454863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F75D9-E7A9-4120-9EDD-B36247967D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4F8A6C-DB7D-4A2E-92F3-E6BAC25521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66E908-BAAC-4792-BB8E-7CD13DC85E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6A6FB9-EF8F-495A-A1D7-3106E8A839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BE6338-4473-467B-AE69-29B1C04DCE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596341-0911-4364-97E4-F09D4560EEA7}"/>
              </a:ext>
            </a:extLst>
          </p:cNvPr>
          <p:cNvSpPr>
            <a:spLocks noGrp="1"/>
          </p:cNvSpPr>
          <p:nvPr>
            <p:ph type="dt" sz="half" idx="10"/>
          </p:nvPr>
        </p:nvSpPr>
        <p:spPr/>
        <p:txBody>
          <a:bodyPr/>
          <a:lstStyle/>
          <a:p>
            <a:fld id="{6BC306D7-DA77-4BDD-914B-E0CD6312B01A}" type="datetimeFigureOut">
              <a:rPr lang="en-US" smtClean="0"/>
              <a:t>4/27/2020</a:t>
            </a:fld>
            <a:endParaRPr lang="en-US"/>
          </a:p>
        </p:txBody>
      </p:sp>
      <p:sp>
        <p:nvSpPr>
          <p:cNvPr id="8" name="Footer Placeholder 7">
            <a:extLst>
              <a:ext uri="{FF2B5EF4-FFF2-40B4-BE49-F238E27FC236}">
                <a16:creationId xmlns:a16="http://schemas.microsoft.com/office/drawing/2014/main" id="{5C65652C-A451-4C0D-B722-691B719A2E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D961B6-3BE3-42F9-BBFC-DDFDE8CC485D}"/>
              </a:ext>
            </a:extLst>
          </p:cNvPr>
          <p:cNvSpPr>
            <a:spLocks noGrp="1"/>
          </p:cNvSpPr>
          <p:nvPr>
            <p:ph type="sldNum" sz="quarter" idx="12"/>
          </p:nvPr>
        </p:nvSpPr>
        <p:spPr/>
        <p:txBody>
          <a:bodyPr/>
          <a:lstStyle/>
          <a:p>
            <a:fld id="{9C8971B0-AD11-4FC5-BA13-62E975A907F4}" type="slidenum">
              <a:rPr lang="en-US" smtClean="0"/>
              <a:t>‹#›</a:t>
            </a:fld>
            <a:endParaRPr lang="en-US"/>
          </a:p>
        </p:txBody>
      </p:sp>
    </p:spTree>
    <p:extLst>
      <p:ext uri="{BB962C8B-B14F-4D97-AF65-F5344CB8AC3E}">
        <p14:creationId xmlns:p14="http://schemas.microsoft.com/office/powerpoint/2010/main" val="3896959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4E0F-7A3E-4062-8D46-8EBAAA44FC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3DB4E1-DA04-4C44-B1D2-66656CE81464}"/>
              </a:ext>
            </a:extLst>
          </p:cNvPr>
          <p:cNvSpPr>
            <a:spLocks noGrp="1"/>
          </p:cNvSpPr>
          <p:nvPr>
            <p:ph type="dt" sz="half" idx="10"/>
          </p:nvPr>
        </p:nvSpPr>
        <p:spPr/>
        <p:txBody>
          <a:bodyPr/>
          <a:lstStyle/>
          <a:p>
            <a:fld id="{6BC306D7-DA77-4BDD-914B-E0CD6312B01A}" type="datetimeFigureOut">
              <a:rPr lang="en-US" smtClean="0"/>
              <a:t>4/27/2020</a:t>
            </a:fld>
            <a:endParaRPr lang="en-US"/>
          </a:p>
        </p:txBody>
      </p:sp>
      <p:sp>
        <p:nvSpPr>
          <p:cNvPr id="4" name="Footer Placeholder 3">
            <a:extLst>
              <a:ext uri="{FF2B5EF4-FFF2-40B4-BE49-F238E27FC236}">
                <a16:creationId xmlns:a16="http://schemas.microsoft.com/office/drawing/2014/main" id="{FAC60FB2-B4E1-4375-AC1D-FADB8F91B5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B4CE10-0190-48A0-9A7C-F3634DD79E35}"/>
              </a:ext>
            </a:extLst>
          </p:cNvPr>
          <p:cNvSpPr>
            <a:spLocks noGrp="1"/>
          </p:cNvSpPr>
          <p:nvPr>
            <p:ph type="sldNum" sz="quarter" idx="12"/>
          </p:nvPr>
        </p:nvSpPr>
        <p:spPr/>
        <p:txBody>
          <a:bodyPr/>
          <a:lstStyle/>
          <a:p>
            <a:fld id="{9C8971B0-AD11-4FC5-BA13-62E975A907F4}" type="slidenum">
              <a:rPr lang="en-US" smtClean="0"/>
              <a:t>‹#›</a:t>
            </a:fld>
            <a:endParaRPr lang="en-US"/>
          </a:p>
        </p:txBody>
      </p:sp>
    </p:spTree>
    <p:extLst>
      <p:ext uri="{BB962C8B-B14F-4D97-AF65-F5344CB8AC3E}">
        <p14:creationId xmlns:p14="http://schemas.microsoft.com/office/powerpoint/2010/main" val="3760908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B81653-25ED-4259-9D02-83CCEF6EF592}"/>
              </a:ext>
            </a:extLst>
          </p:cNvPr>
          <p:cNvSpPr>
            <a:spLocks noGrp="1"/>
          </p:cNvSpPr>
          <p:nvPr>
            <p:ph type="dt" sz="half" idx="10"/>
          </p:nvPr>
        </p:nvSpPr>
        <p:spPr/>
        <p:txBody>
          <a:bodyPr/>
          <a:lstStyle/>
          <a:p>
            <a:fld id="{6BC306D7-DA77-4BDD-914B-E0CD6312B01A}" type="datetimeFigureOut">
              <a:rPr lang="en-US" smtClean="0"/>
              <a:t>4/27/2020</a:t>
            </a:fld>
            <a:endParaRPr lang="en-US"/>
          </a:p>
        </p:txBody>
      </p:sp>
      <p:sp>
        <p:nvSpPr>
          <p:cNvPr id="3" name="Footer Placeholder 2">
            <a:extLst>
              <a:ext uri="{FF2B5EF4-FFF2-40B4-BE49-F238E27FC236}">
                <a16:creationId xmlns:a16="http://schemas.microsoft.com/office/drawing/2014/main" id="{4871DF96-711A-4BD5-91AC-ADE4D55F22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687E78-858E-417C-B8D6-A194D46D8199}"/>
              </a:ext>
            </a:extLst>
          </p:cNvPr>
          <p:cNvSpPr>
            <a:spLocks noGrp="1"/>
          </p:cNvSpPr>
          <p:nvPr>
            <p:ph type="sldNum" sz="quarter" idx="12"/>
          </p:nvPr>
        </p:nvSpPr>
        <p:spPr/>
        <p:txBody>
          <a:bodyPr/>
          <a:lstStyle/>
          <a:p>
            <a:fld id="{9C8971B0-AD11-4FC5-BA13-62E975A907F4}" type="slidenum">
              <a:rPr lang="en-US" smtClean="0"/>
              <a:t>‹#›</a:t>
            </a:fld>
            <a:endParaRPr lang="en-US"/>
          </a:p>
        </p:txBody>
      </p:sp>
    </p:spTree>
    <p:extLst>
      <p:ext uri="{BB962C8B-B14F-4D97-AF65-F5344CB8AC3E}">
        <p14:creationId xmlns:p14="http://schemas.microsoft.com/office/powerpoint/2010/main" val="4086713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4E9A-3912-47FC-ACDA-9788F14121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6B964E-8070-4359-BF35-0DEAB07682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06AAE9-12D5-4621-8287-BC0F5D59E9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EBEEC1-3928-4EB1-8A99-6071EF783836}"/>
              </a:ext>
            </a:extLst>
          </p:cNvPr>
          <p:cNvSpPr>
            <a:spLocks noGrp="1"/>
          </p:cNvSpPr>
          <p:nvPr>
            <p:ph type="dt" sz="half" idx="10"/>
          </p:nvPr>
        </p:nvSpPr>
        <p:spPr/>
        <p:txBody>
          <a:bodyPr/>
          <a:lstStyle/>
          <a:p>
            <a:fld id="{6BC306D7-DA77-4BDD-914B-E0CD6312B01A}" type="datetimeFigureOut">
              <a:rPr lang="en-US" smtClean="0"/>
              <a:t>4/27/2020</a:t>
            </a:fld>
            <a:endParaRPr lang="en-US"/>
          </a:p>
        </p:txBody>
      </p:sp>
      <p:sp>
        <p:nvSpPr>
          <p:cNvPr id="6" name="Footer Placeholder 5">
            <a:extLst>
              <a:ext uri="{FF2B5EF4-FFF2-40B4-BE49-F238E27FC236}">
                <a16:creationId xmlns:a16="http://schemas.microsoft.com/office/drawing/2014/main" id="{9EC84D88-4322-4FA5-8D48-66A5E3F889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419EBA-D46A-424F-BB32-FEDEDECA7C3E}"/>
              </a:ext>
            </a:extLst>
          </p:cNvPr>
          <p:cNvSpPr>
            <a:spLocks noGrp="1"/>
          </p:cNvSpPr>
          <p:nvPr>
            <p:ph type="sldNum" sz="quarter" idx="12"/>
          </p:nvPr>
        </p:nvSpPr>
        <p:spPr/>
        <p:txBody>
          <a:bodyPr/>
          <a:lstStyle/>
          <a:p>
            <a:fld id="{9C8971B0-AD11-4FC5-BA13-62E975A907F4}" type="slidenum">
              <a:rPr lang="en-US" smtClean="0"/>
              <a:t>‹#›</a:t>
            </a:fld>
            <a:endParaRPr lang="en-US"/>
          </a:p>
        </p:txBody>
      </p:sp>
    </p:spTree>
    <p:extLst>
      <p:ext uri="{BB962C8B-B14F-4D97-AF65-F5344CB8AC3E}">
        <p14:creationId xmlns:p14="http://schemas.microsoft.com/office/powerpoint/2010/main" val="167235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B7DA-DEFE-4E8F-AF28-1AB5FEC763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0D7C5F-E640-41C8-A47B-55488B46CA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48D088-EB74-4791-9A83-97FEF1886C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35491D-10B7-4A62-B87D-5822BDCEB7CE}"/>
              </a:ext>
            </a:extLst>
          </p:cNvPr>
          <p:cNvSpPr>
            <a:spLocks noGrp="1"/>
          </p:cNvSpPr>
          <p:nvPr>
            <p:ph type="dt" sz="half" idx="10"/>
          </p:nvPr>
        </p:nvSpPr>
        <p:spPr/>
        <p:txBody>
          <a:bodyPr/>
          <a:lstStyle/>
          <a:p>
            <a:fld id="{6BC306D7-DA77-4BDD-914B-E0CD6312B01A}" type="datetimeFigureOut">
              <a:rPr lang="en-US" smtClean="0"/>
              <a:t>4/27/2020</a:t>
            </a:fld>
            <a:endParaRPr lang="en-US"/>
          </a:p>
        </p:txBody>
      </p:sp>
      <p:sp>
        <p:nvSpPr>
          <p:cNvPr id="6" name="Footer Placeholder 5">
            <a:extLst>
              <a:ext uri="{FF2B5EF4-FFF2-40B4-BE49-F238E27FC236}">
                <a16:creationId xmlns:a16="http://schemas.microsoft.com/office/drawing/2014/main" id="{026A1C4B-810A-4279-9B83-E54CFF6442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90EFA1-062C-4168-B1C0-BF0C65BAED88}"/>
              </a:ext>
            </a:extLst>
          </p:cNvPr>
          <p:cNvSpPr>
            <a:spLocks noGrp="1"/>
          </p:cNvSpPr>
          <p:nvPr>
            <p:ph type="sldNum" sz="quarter" idx="12"/>
          </p:nvPr>
        </p:nvSpPr>
        <p:spPr/>
        <p:txBody>
          <a:bodyPr/>
          <a:lstStyle/>
          <a:p>
            <a:fld id="{9C8971B0-AD11-4FC5-BA13-62E975A907F4}" type="slidenum">
              <a:rPr lang="en-US" smtClean="0"/>
              <a:t>‹#›</a:t>
            </a:fld>
            <a:endParaRPr lang="en-US"/>
          </a:p>
        </p:txBody>
      </p:sp>
    </p:spTree>
    <p:extLst>
      <p:ext uri="{BB962C8B-B14F-4D97-AF65-F5344CB8AC3E}">
        <p14:creationId xmlns:p14="http://schemas.microsoft.com/office/powerpoint/2010/main" val="2361042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211D9B-224C-46A5-8BEA-66436F95F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09B5D3-9365-4B07-A93F-D8A578BC35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BD328D-C026-4DA6-8E56-ECFB1ACA25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C306D7-DA77-4BDD-914B-E0CD6312B01A}" type="datetimeFigureOut">
              <a:rPr lang="en-US" smtClean="0"/>
              <a:t>4/27/2020</a:t>
            </a:fld>
            <a:endParaRPr lang="en-US"/>
          </a:p>
        </p:txBody>
      </p:sp>
      <p:sp>
        <p:nvSpPr>
          <p:cNvPr id="5" name="Footer Placeholder 4">
            <a:extLst>
              <a:ext uri="{FF2B5EF4-FFF2-40B4-BE49-F238E27FC236}">
                <a16:creationId xmlns:a16="http://schemas.microsoft.com/office/drawing/2014/main" id="{AD1F76A4-378E-447F-98AF-18E90A252E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980139-537A-4ABE-80CD-52C758A18D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8971B0-AD11-4FC5-BA13-62E975A907F4}" type="slidenum">
              <a:rPr lang="en-US" smtClean="0"/>
              <a:t>‹#›</a:t>
            </a:fld>
            <a:endParaRPr lang="en-US"/>
          </a:p>
        </p:txBody>
      </p:sp>
    </p:spTree>
    <p:extLst>
      <p:ext uri="{BB962C8B-B14F-4D97-AF65-F5344CB8AC3E}">
        <p14:creationId xmlns:p14="http://schemas.microsoft.com/office/powerpoint/2010/main" val="118997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1C5FD-3A2B-4785-B684-5D15C3F52C25}"/>
              </a:ext>
            </a:extLst>
          </p:cNvPr>
          <p:cNvSpPr>
            <a:spLocks noGrp="1"/>
          </p:cNvSpPr>
          <p:nvPr>
            <p:ph type="ctrTitle"/>
          </p:nvPr>
        </p:nvSpPr>
        <p:spPr>
          <a:xfrm>
            <a:off x="6515399" y="612402"/>
            <a:ext cx="5109041" cy="2687846"/>
          </a:xfrm>
        </p:spPr>
        <p:txBody>
          <a:bodyPr anchor="b">
            <a:noAutofit/>
          </a:bodyPr>
          <a:lstStyle/>
          <a:p>
            <a:pPr algn="l">
              <a:lnSpc>
                <a:spcPct val="100000"/>
              </a:lnSpc>
              <a:spcBef>
                <a:spcPts val="600"/>
              </a:spcBef>
              <a:spcAft>
                <a:spcPts val="600"/>
              </a:spcAft>
            </a:pPr>
            <a:r>
              <a:rPr lang="en-US" sz="4400" dirty="0">
                <a:latin typeface="Microsoft JhengHei Light" panose="020B0304030504040204" pitchFamily="34" charset="-120"/>
                <a:ea typeface="Microsoft JhengHei Light" panose="020B0304030504040204" pitchFamily="34" charset="-120"/>
              </a:rPr>
              <a:t>Crop Identification and Segmentation Through Image Analysis</a:t>
            </a:r>
          </a:p>
        </p:txBody>
      </p:sp>
      <p:sp>
        <p:nvSpPr>
          <p:cNvPr id="3" name="Subtitle 2">
            <a:extLst>
              <a:ext uri="{FF2B5EF4-FFF2-40B4-BE49-F238E27FC236}">
                <a16:creationId xmlns:a16="http://schemas.microsoft.com/office/drawing/2014/main" id="{2C0D3036-60FD-4208-9B93-E4D127DDAE77}"/>
              </a:ext>
            </a:extLst>
          </p:cNvPr>
          <p:cNvSpPr>
            <a:spLocks noGrp="1"/>
          </p:cNvSpPr>
          <p:nvPr>
            <p:ph type="subTitle" idx="1"/>
          </p:nvPr>
        </p:nvSpPr>
        <p:spPr>
          <a:xfrm>
            <a:off x="6515399" y="3994149"/>
            <a:ext cx="4982334" cy="983617"/>
          </a:xfrm>
        </p:spPr>
        <p:txBody>
          <a:bodyPr anchor="t">
            <a:normAutofit/>
          </a:bodyPr>
          <a:lstStyle/>
          <a:p>
            <a:pPr algn="l"/>
            <a:r>
              <a:rPr lang="en-US" dirty="0" err="1">
                <a:latin typeface="Microsoft JhengHei" panose="020B0604030504040204" pitchFamily="34" charset="-120"/>
                <a:ea typeface="Microsoft JhengHei" panose="020B0604030504040204" pitchFamily="34" charset="-120"/>
              </a:rPr>
              <a:t>Nicolaas</a:t>
            </a:r>
            <a:r>
              <a:rPr lang="en-US" dirty="0">
                <a:latin typeface="Microsoft JhengHei" panose="020B0604030504040204" pitchFamily="34" charset="-120"/>
                <a:ea typeface="Microsoft JhengHei" panose="020B0604030504040204" pitchFamily="34" charset="-120"/>
              </a:rPr>
              <a:t> </a:t>
            </a:r>
            <a:r>
              <a:rPr lang="en-US" dirty="0" err="1">
                <a:latin typeface="Microsoft JhengHei" panose="020B0604030504040204" pitchFamily="34" charset="-120"/>
                <a:ea typeface="Microsoft JhengHei" panose="020B0604030504040204" pitchFamily="34" charset="-120"/>
              </a:rPr>
              <a:t>VanSteenbergen</a:t>
            </a:r>
            <a:endParaRPr lang="en-US" dirty="0">
              <a:latin typeface="Microsoft JhengHei" panose="020B0604030504040204" pitchFamily="34" charset="-120"/>
              <a:ea typeface="Microsoft JhengHei" panose="020B0604030504040204" pitchFamily="34" charset="-120"/>
            </a:endParaRPr>
          </a:p>
          <a:p>
            <a:pPr algn="l"/>
            <a:r>
              <a:rPr lang="en-US" dirty="0">
                <a:latin typeface="Microsoft JhengHei" panose="020B0604030504040204" pitchFamily="34" charset="-120"/>
                <a:ea typeface="Microsoft JhengHei" panose="020B0604030504040204" pitchFamily="34" charset="-120"/>
              </a:rPr>
              <a:t>University of Nebraska at Omaha</a:t>
            </a:r>
          </a:p>
        </p:txBody>
      </p:sp>
      <p:sp>
        <p:nvSpPr>
          <p:cNvPr id="9"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923F6BD-4DC5-4687-BE9E-2E11376F48C6}"/>
              </a:ext>
            </a:extLst>
          </p:cNvPr>
          <p:cNvPicPr>
            <a:picLocks noChangeAspect="1"/>
          </p:cNvPicPr>
          <p:nvPr/>
        </p:nvPicPr>
        <p:blipFill rotWithShape="1">
          <a:blip r:embed="rId2"/>
          <a:srcRect l="8964" r="32401" b="-1"/>
          <a:stretch/>
        </p:blipFill>
        <p:spPr>
          <a:xfrm>
            <a:off x="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
        <p:nvSpPr>
          <p:cNvPr id="6" name="Subtitle 2">
            <a:extLst>
              <a:ext uri="{FF2B5EF4-FFF2-40B4-BE49-F238E27FC236}">
                <a16:creationId xmlns:a16="http://schemas.microsoft.com/office/drawing/2014/main" id="{918DC8E6-34E7-4C21-BD9F-25AE6576376B}"/>
              </a:ext>
            </a:extLst>
          </p:cNvPr>
          <p:cNvSpPr txBox="1">
            <a:spLocks/>
          </p:cNvSpPr>
          <p:nvPr/>
        </p:nvSpPr>
        <p:spPr>
          <a:xfrm>
            <a:off x="7819265" y="5497940"/>
            <a:ext cx="3678468" cy="983617"/>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600"/>
              </a:spcBef>
              <a:spcAft>
                <a:spcPts val="600"/>
              </a:spcAft>
            </a:pPr>
            <a:r>
              <a:rPr lang="en-US" sz="1800" dirty="0" err="1">
                <a:latin typeface="Microsoft JhengHei" panose="020B0604030504040204" pitchFamily="34" charset="-120"/>
                <a:ea typeface="Microsoft JhengHei" panose="020B0604030504040204" pitchFamily="34" charset="-120"/>
              </a:rPr>
              <a:t>Xiaoyue</a:t>
            </a:r>
            <a:r>
              <a:rPr lang="en-US" sz="1800" dirty="0">
                <a:latin typeface="Microsoft JhengHei" panose="020B0604030504040204" pitchFamily="34" charset="-120"/>
                <a:ea typeface="Microsoft JhengHei" panose="020B0604030504040204" pitchFamily="34" charset="-120"/>
              </a:rPr>
              <a:t> Cheng PhD, UN-Omaha</a:t>
            </a:r>
          </a:p>
          <a:p>
            <a:pPr algn="l">
              <a:lnSpc>
                <a:spcPct val="100000"/>
              </a:lnSpc>
              <a:spcBef>
                <a:spcPts val="600"/>
              </a:spcBef>
              <a:spcAft>
                <a:spcPts val="600"/>
              </a:spcAft>
            </a:pPr>
            <a:r>
              <a:rPr lang="en-US" sz="1800" dirty="0" err="1">
                <a:latin typeface="Microsoft JhengHei" panose="020B0604030504040204" pitchFamily="34" charset="-120"/>
                <a:ea typeface="Microsoft JhengHei" panose="020B0604030504040204" pitchFamily="34" charset="-120"/>
              </a:rPr>
              <a:t>Jinliang</a:t>
            </a:r>
            <a:r>
              <a:rPr lang="en-US" sz="1800" dirty="0">
                <a:latin typeface="Microsoft JhengHei" panose="020B0604030504040204" pitchFamily="34" charset="-120"/>
                <a:ea typeface="Microsoft JhengHei" panose="020B0604030504040204" pitchFamily="34" charset="-120"/>
              </a:rPr>
              <a:t> Yang PhD, UN-Lincoln</a:t>
            </a:r>
          </a:p>
        </p:txBody>
      </p:sp>
      <p:sp>
        <p:nvSpPr>
          <p:cNvPr id="7" name="Subtitle 2">
            <a:extLst>
              <a:ext uri="{FF2B5EF4-FFF2-40B4-BE49-F238E27FC236}">
                <a16:creationId xmlns:a16="http://schemas.microsoft.com/office/drawing/2014/main" id="{42C950FF-23E9-4C9D-B0DB-8FEC450290D6}"/>
              </a:ext>
            </a:extLst>
          </p:cNvPr>
          <p:cNvSpPr txBox="1">
            <a:spLocks/>
          </p:cNvSpPr>
          <p:nvPr/>
        </p:nvSpPr>
        <p:spPr>
          <a:xfrm>
            <a:off x="5068339" y="5505043"/>
            <a:ext cx="2894120" cy="44566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spcBef>
                <a:spcPts val="600"/>
              </a:spcBef>
              <a:spcAft>
                <a:spcPts val="600"/>
              </a:spcAft>
            </a:pPr>
            <a:r>
              <a:rPr lang="en-US" sz="1800" dirty="0">
                <a:latin typeface="Microsoft JhengHei" panose="020B0604030504040204" pitchFamily="34" charset="-120"/>
                <a:ea typeface="Microsoft JhengHei" panose="020B0604030504040204" pitchFamily="34" charset="-120"/>
              </a:rPr>
              <a:t>research conducted with:</a:t>
            </a:r>
          </a:p>
        </p:txBody>
      </p:sp>
    </p:spTree>
    <p:extLst>
      <p:ext uri="{BB962C8B-B14F-4D97-AF65-F5344CB8AC3E}">
        <p14:creationId xmlns:p14="http://schemas.microsoft.com/office/powerpoint/2010/main" val="19493470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E9D6-C392-453C-8D9C-32FDC8E20DC8}"/>
              </a:ext>
            </a:extLst>
          </p:cNvPr>
          <p:cNvSpPr>
            <a:spLocks noGrp="1"/>
          </p:cNvSpPr>
          <p:nvPr>
            <p:ph type="title"/>
          </p:nvPr>
        </p:nvSpPr>
        <p:spPr>
          <a:xfrm>
            <a:off x="838200" y="249478"/>
            <a:ext cx="10515600" cy="1325563"/>
          </a:xfrm>
        </p:spPr>
        <p:txBody>
          <a:bodyPr/>
          <a:lstStyle/>
          <a:p>
            <a:r>
              <a:rPr lang="en-US" dirty="0">
                <a:latin typeface="Microsoft JhengHei" panose="020B0604030504040204" pitchFamily="34" charset="-120"/>
                <a:ea typeface="Microsoft JhengHei" panose="020B0604030504040204" pitchFamily="34" charset="-120"/>
              </a:rPr>
              <a:t>Otsu Thresholding</a:t>
            </a:r>
          </a:p>
        </p:txBody>
      </p:sp>
      <p:sp>
        <p:nvSpPr>
          <p:cNvPr id="3" name="Content Placeholder 2">
            <a:extLst>
              <a:ext uri="{FF2B5EF4-FFF2-40B4-BE49-F238E27FC236}">
                <a16:creationId xmlns:a16="http://schemas.microsoft.com/office/drawing/2014/main" id="{D33B5654-B08D-4A83-A565-3BD88135A617}"/>
              </a:ext>
            </a:extLst>
          </p:cNvPr>
          <p:cNvSpPr>
            <a:spLocks noGrp="1"/>
          </p:cNvSpPr>
          <p:nvPr>
            <p:ph idx="1"/>
          </p:nvPr>
        </p:nvSpPr>
        <p:spPr>
          <a:xfrm>
            <a:off x="838200" y="1575041"/>
            <a:ext cx="10515600" cy="4507809"/>
          </a:xfrm>
        </p:spPr>
        <p:txBody>
          <a:bodyPr>
            <a:normAutofit/>
          </a:bodyPr>
          <a:lstStyle/>
          <a:p>
            <a:pPr>
              <a:lnSpc>
                <a:spcPct val="100000"/>
              </a:lnSpc>
              <a:spcBef>
                <a:spcPts val="600"/>
              </a:spcBef>
              <a:spcAft>
                <a:spcPts val="600"/>
              </a:spcAft>
            </a:pPr>
            <a:r>
              <a:rPr lang="en-US" sz="2400" dirty="0">
                <a:latin typeface="Microsoft JhengHei" panose="020B0604030504040204" pitchFamily="34" charset="-120"/>
                <a:ea typeface="Microsoft JhengHei" panose="020B0604030504040204" pitchFamily="34" charset="-120"/>
              </a:rPr>
              <a:t>Otsu</a:t>
            </a:r>
            <a:r>
              <a:rPr lang="en-US" sz="2400" dirty="0">
                <a:ea typeface="Microsoft JhengHei" panose="020B0604030504040204" pitchFamily="34" charset="-120"/>
              </a:rPr>
              <a:t>’</a:t>
            </a:r>
            <a:r>
              <a:rPr lang="en-US" sz="2400" dirty="0">
                <a:latin typeface="Microsoft JhengHei" panose="020B0604030504040204" pitchFamily="34" charset="-120"/>
                <a:ea typeface="Microsoft JhengHei" panose="020B0604030504040204" pitchFamily="34" charset="-120"/>
              </a:rPr>
              <a:t>s method selects the threshold by minimizing the within-class variance of the two groups (background/foreground). </a:t>
            </a:r>
          </a:p>
          <a:p>
            <a:pPr marL="0" indent="0">
              <a:lnSpc>
                <a:spcPct val="100000"/>
              </a:lnSpc>
              <a:spcBef>
                <a:spcPts val="600"/>
              </a:spcBef>
              <a:spcAft>
                <a:spcPts val="600"/>
              </a:spcAft>
              <a:buNone/>
            </a:pPr>
            <a:endParaRPr lang="en-US" sz="2400" dirty="0">
              <a:latin typeface="Microsoft JhengHei" panose="020B0604030504040204" pitchFamily="34" charset="-120"/>
              <a:ea typeface="Microsoft JhengHei" panose="020B0604030504040204" pitchFamily="34" charset="-120"/>
            </a:endParaRPr>
          </a:p>
          <a:p>
            <a:pPr>
              <a:lnSpc>
                <a:spcPct val="100000"/>
              </a:lnSpc>
              <a:spcBef>
                <a:spcPts val="600"/>
              </a:spcBef>
              <a:spcAft>
                <a:spcPts val="600"/>
              </a:spcAft>
            </a:pPr>
            <a:r>
              <a:rPr lang="en-US" sz="2400" dirty="0">
                <a:latin typeface="Microsoft JhengHei" panose="020B0604030504040204" pitchFamily="34" charset="-120"/>
                <a:ea typeface="Microsoft JhengHei" panose="020B0604030504040204" pitchFamily="34" charset="-120"/>
              </a:rPr>
              <a:t>Otsu</a:t>
            </a:r>
            <a:r>
              <a:rPr lang="en-US" sz="2400" dirty="0">
                <a:ea typeface="Microsoft JhengHei" panose="020B0604030504040204" pitchFamily="34" charset="-120"/>
              </a:rPr>
              <a:t>’</a:t>
            </a:r>
            <a:r>
              <a:rPr lang="en-US" sz="2400" dirty="0">
                <a:latin typeface="Microsoft JhengHei" panose="020B0604030504040204" pitchFamily="34" charset="-120"/>
                <a:ea typeface="Microsoft JhengHei" panose="020B0604030504040204" pitchFamily="34" charset="-120"/>
              </a:rPr>
              <a:t>s method is exhaustive so every threshold is considered. Luckily, there are limited possibilities so the process is fast.</a:t>
            </a:r>
          </a:p>
          <a:p>
            <a:pPr marL="0" indent="0">
              <a:lnSpc>
                <a:spcPct val="100000"/>
              </a:lnSpc>
              <a:spcBef>
                <a:spcPts val="600"/>
              </a:spcBef>
              <a:spcAft>
                <a:spcPts val="600"/>
              </a:spcAft>
              <a:buNone/>
            </a:pPr>
            <a:endParaRPr lang="en-US" sz="2400" dirty="0">
              <a:latin typeface="Microsoft JhengHei" panose="020B0604030504040204" pitchFamily="34" charset="-120"/>
              <a:ea typeface="Microsoft JhengHei" panose="020B0604030504040204" pitchFamily="34" charset="-120"/>
            </a:endParaRPr>
          </a:p>
          <a:p>
            <a:pPr>
              <a:lnSpc>
                <a:spcPct val="100000"/>
              </a:lnSpc>
              <a:spcBef>
                <a:spcPts val="600"/>
              </a:spcBef>
              <a:spcAft>
                <a:spcPts val="600"/>
              </a:spcAft>
            </a:pPr>
            <a:r>
              <a:rPr lang="en-US" sz="2400" dirty="0">
                <a:latin typeface="Microsoft JhengHei" panose="020B0604030504040204" pitchFamily="34" charset="-120"/>
                <a:ea typeface="Microsoft JhengHei" panose="020B0604030504040204" pitchFamily="34" charset="-120"/>
              </a:rPr>
              <a:t>Our ideal foreground is the crops and leaves, while the background is everything else. So we are left with a binary image that is very easy and efficient to do further modifications.</a:t>
            </a:r>
          </a:p>
        </p:txBody>
      </p:sp>
      <p:sp>
        <p:nvSpPr>
          <p:cNvPr id="4" name="TextBox 3">
            <a:extLst>
              <a:ext uri="{FF2B5EF4-FFF2-40B4-BE49-F238E27FC236}">
                <a16:creationId xmlns:a16="http://schemas.microsoft.com/office/drawing/2014/main" id="{571DF833-F6D3-44D3-8213-FD5DC6B19588}"/>
              </a:ext>
            </a:extLst>
          </p:cNvPr>
          <p:cNvSpPr txBox="1"/>
          <p:nvPr/>
        </p:nvSpPr>
        <p:spPr>
          <a:xfrm>
            <a:off x="1058197" y="6448269"/>
            <a:ext cx="10075605" cy="261610"/>
          </a:xfrm>
          <a:prstGeom prst="rect">
            <a:avLst/>
          </a:prstGeom>
          <a:noFill/>
        </p:spPr>
        <p:txBody>
          <a:bodyPr wrap="square" rtlCol="0">
            <a:spAutoFit/>
          </a:bodyPr>
          <a:lstStyle/>
          <a:p>
            <a:r>
              <a:rPr lang="en-US" sz="1100" dirty="0"/>
              <a:t>N. Otsu, "A Threshold Selection Method from Gray-Level Histograms," in </a:t>
            </a:r>
            <a:r>
              <a:rPr lang="en-US" sz="1100" i="1" dirty="0"/>
              <a:t>IEEE Transactions on Systems, Man, and Cybernetics</a:t>
            </a:r>
            <a:r>
              <a:rPr lang="en-US" sz="1100" dirty="0"/>
              <a:t>, vol. 9, no. 1, pp. 62-66, Jan. 1979.</a:t>
            </a:r>
          </a:p>
        </p:txBody>
      </p:sp>
    </p:spTree>
    <p:extLst>
      <p:ext uri="{BB962C8B-B14F-4D97-AF65-F5344CB8AC3E}">
        <p14:creationId xmlns:p14="http://schemas.microsoft.com/office/powerpoint/2010/main" val="3039945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0AC88-814D-40CB-A4BF-E9868E04FE1D}"/>
              </a:ext>
            </a:extLst>
          </p:cNvPr>
          <p:cNvSpPr>
            <a:spLocks noGrp="1"/>
          </p:cNvSpPr>
          <p:nvPr>
            <p:ph type="title"/>
          </p:nvPr>
        </p:nvSpPr>
        <p:spPr>
          <a:xfrm>
            <a:off x="496846" y="258321"/>
            <a:ext cx="4145492" cy="1325563"/>
          </a:xfrm>
        </p:spPr>
        <p:txBody>
          <a:bodyPr/>
          <a:lstStyle/>
          <a:p>
            <a:r>
              <a:rPr lang="en-US" dirty="0">
                <a:latin typeface="Microsoft JhengHei" panose="020B0604030504040204" pitchFamily="34" charset="-120"/>
                <a:ea typeface="Microsoft JhengHei" panose="020B0604030504040204" pitchFamily="34" charset="-120"/>
              </a:rPr>
              <a:t>Otsu Overview</a:t>
            </a:r>
          </a:p>
        </p:txBody>
      </p:sp>
      <p:pic>
        <p:nvPicPr>
          <p:cNvPr id="4" name="Picture 3">
            <a:extLst>
              <a:ext uri="{FF2B5EF4-FFF2-40B4-BE49-F238E27FC236}">
                <a16:creationId xmlns:a16="http://schemas.microsoft.com/office/drawing/2014/main" id="{2DBD9629-C15B-4B93-883A-EC17029A142F}"/>
              </a:ext>
            </a:extLst>
          </p:cNvPr>
          <p:cNvPicPr/>
          <p:nvPr/>
        </p:nvPicPr>
        <p:blipFill>
          <a:blip r:embed="rId2"/>
          <a:stretch>
            <a:fillRect/>
          </a:stretch>
        </p:blipFill>
        <p:spPr>
          <a:xfrm>
            <a:off x="440388" y="2348146"/>
            <a:ext cx="5383530" cy="1387869"/>
          </a:xfrm>
          <a:prstGeom prst="rect">
            <a:avLst/>
          </a:prstGeom>
        </p:spPr>
      </p:pic>
      <p:pic>
        <p:nvPicPr>
          <p:cNvPr id="5" name="Picture 4">
            <a:extLst>
              <a:ext uri="{FF2B5EF4-FFF2-40B4-BE49-F238E27FC236}">
                <a16:creationId xmlns:a16="http://schemas.microsoft.com/office/drawing/2014/main" id="{989F47BE-F896-4E8D-9C03-714FC1D39647}"/>
              </a:ext>
            </a:extLst>
          </p:cNvPr>
          <p:cNvPicPr/>
          <p:nvPr/>
        </p:nvPicPr>
        <p:blipFill>
          <a:blip r:embed="rId3"/>
          <a:stretch>
            <a:fillRect/>
          </a:stretch>
        </p:blipFill>
        <p:spPr>
          <a:xfrm>
            <a:off x="6368084" y="2369138"/>
            <a:ext cx="5383530" cy="1345883"/>
          </a:xfrm>
          <a:prstGeom prst="rect">
            <a:avLst/>
          </a:prstGeom>
        </p:spPr>
      </p:pic>
      <p:pic>
        <p:nvPicPr>
          <p:cNvPr id="6" name="Picture 5">
            <a:extLst>
              <a:ext uri="{FF2B5EF4-FFF2-40B4-BE49-F238E27FC236}">
                <a16:creationId xmlns:a16="http://schemas.microsoft.com/office/drawing/2014/main" id="{5129C2C9-692D-4F72-990C-BFD3F037561B}"/>
              </a:ext>
            </a:extLst>
          </p:cNvPr>
          <p:cNvPicPr/>
          <p:nvPr/>
        </p:nvPicPr>
        <p:blipFill>
          <a:blip r:embed="rId4"/>
          <a:stretch>
            <a:fillRect/>
          </a:stretch>
        </p:blipFill>
        <p:spPr>
          <a:xfrm>
            <a:off x="496846" y="3917983"/>
            <a:ext cx="7270690" cy="734060"/>
          </a:xfrm>
          <a:prstGeom prst="rect">
            <a:avLst/>
          </a:prstGeom>
          <a:ln>
            <a:solidFill>
              <a:schemeClr val="tx1"/>
            </a:solidFill>
          </a:ln>
        </p:spPr>
      </p:pic>
      <p:pic>
        <p:nvPicPr>
          <p:cNvPr id="7" name="Picture 6">
            <a:extLst>
              <a:ext uri="{FF2B5EF4-FFF2-40B4-BE49-F238E27FC236}">
                <a16:creationId xmlns:a16="http://schemas.microsoft.com/office/drawing/2014/main" id="{514D68CB-E5B4-4260-9892-5F65737B85B3}"/>
              </a:ext>
            </a:extLst>
          </p:cNvPr>
          <p:cNvPicPr/>
          <p:nvPr/>
        </p:nvPicPr>
        <p:blipFill>
          <a:blip r:embed="rId5"/>
          <a:stretch>
            <a:fillRect/>
          </a:stretch>
        </p:blipFill>
        <p:spPr>
          <a:xfrm>
            <a:off x="536602" y="4815222"/>
            <a:ext cx="5943600" cy="734060"/>
          </a:xfrm>
          <a:prstGeom prst="rect">
            <a:avLst/>
          </a:prstGeom>
        </p:spPr>
      </p:pic>
      <p:pic>
        <p:nvPicPr>
          <p:cNvPr id="8" name="Picture 7">
            <a:extLst>
              <a:ext uri="{FF2B5EF4-FFF2-40B4-BE49-F238E27FC236}">
                <a16:creationId xmlns:a16="http://schemas.microsoft.com/office/drawing/2014/main" id="{9C06DD0C-43D8-48A0-8276-62DC155A3C7B}"/>
              </a:ext>
            </a:extLst>
          </p:cNvPr>
          <p:cNvPicPr/>
          <p:nvPr/>
        </p:nvPicPr>
        <p:blipFill>
          <a:blip r:embed="rId6"/>
          <a:stretch>
            <a:fillRect/>
          </a:stretch>
        </p:blipFill>
        <p:spPr>
          <a:xfrm>
            <a:off x="2624288" y="5682006"/>
            <a:ext cx="6943424" cy="955314"/>
          </a:xfrm>
          <a:prstGeom prst="rect">
            <a:avLst/>
          </a:prstGeom>
        </p:spPr>
      </p:pic>
      <p:pic>
        <p:nvPicPr>
          <p:cNvPr id="9" name="Picture 8">
            <a:extLst>
              <a:ext uri="{FF2B5EF4-FFF2-40B4-BE49-F238E27FC236}">
                <a16:creationId xmlns:a16="http://schemas.microsoft.com/office/drawing/2014/main" id="{8D1346A6-00CF-45F5-8DB7-F9A34BA36034}"/>
              </a:ext>
            </a:extLst>
          </p:cNvPr>
          <p:cNvPicPr>
            <a:picLocks noChangeAspect="1"/>
          </p:cNvPicPr>
          <p:nvPr/>
        </p:nvPicPr>
        <p:blipFill>
          <a:blip r:embed="rId7"/>
          <a:stretch>
            <a:fillRect/>
          </a:stretch>
        </p:blipFill>
        <p:spPr>
          <a:xfrm>
            <a:off x="8208516" y="3985126"/>
            <a:ext cx="3625198" cy="1345882"/>
          </a:xfrm>
          <a:prstGeom prst="rect">
            <a:avLst/>
          </a:prstGeom>
        </p:spPr>
      </p:pic>
      <p:sp>
        <p:nvSpPr>
          <p:cNvPr id="10" name="TextBox 9">
            <a:extLst>
              <a:ext uri="{FF2B5EF4-FFF2-40B4-BE49-F238E27FC236}">
                <a16:creationId xmlns:a16="http://schemas.microsoft.com/office/drawing/2014/main" id="{4B89B5D0-63BA-4F45-8300-435638AF32BB}"/>
              </a:ext>
            </a:extLst>
          </p:cNvPr>
          <p:cNvSpPr txBox="1"/>
          <p:nvPr/>
        </p:nvSpPr>
        <p:spPr>
          <a:xfrm>
            <a:off x="9779561" y="6206433"/>
            <a:ext cx="2255122" cy="430887"/>
          </a:xfrm>
          <a:prstGeom prst="rect">
            <a:avLst/>
          </a:prstGeom>
          <a:noFill/>
        </p:spPr>
        <p:txBody>
          <a:bodyPr wrap="square" rtlCol="0">
            <a:spAutoFit/>
          </a:bodyPr>
          <a:lstStyle/>
          <a:p>
            <a:r>
              <a:rPr lang="en-US" sz="1100" dirty="0"/>
              <a:t>http://www.labbookpages.co.uk/software/imgProc/otsuThreshold.html</a:t>
            </a:r>
          </a:p>
        </p:txBody>
      </p:sp>
      <p:pic>
        <p:nvPicPr>
          <p:cNvPr id="3" name="Picture 2">
            <a:extLst>
              <a:ext uri="{FF2B5EF4-FFF2-40B4-BE49-F238E27FC236}">
                <a16:creationId xmlns:a16="http://schemas.microsoft.com/office/drawing/2014/main" id="{66D2BB1F-CCB0-4F26-8588-1F3CB36E8175}"/>
              </a:ext>
            </a:extLst>
          </p:cNvPr>
          <p:cNvPicPr>
            <a:picLocks noChangeAspect="1"/>
          </p:cNvPicPr>
          <p:nvPr/>
        </p:nvPicPr>
        <p:blipFill rotWithShape="1">
          <a:blip r:embed="rId8"/>
          <a:srcRect r="45603"/>
          <a:stretch/>
        </p:blipFill>
        <p:spPr>
          <a:xfrm>
            <a:off x="5301475" y="338456"/>
            <a:ext cx="1369712" cy="1670465"/>
          </a:xfrm>
          <a:prstGeom prst="rect">
            <a:avLst/>
          </a:prstGeom>
        </p:spPr>
      </p:pic>
      <p:cxnSp>
        <p:nvCxnSpPr>
          <p:cNvPr id="12" name="Straight Arrow Connector 11">
            <a:extLst>
              <a:ext uri="{FF2B5EF4-FFF2-40B4-BE49-F238E27FC236}">
                <a16:creationId xmlns:a16="http://schemas.microsoft.com/office/drawing/2014/main" id="{B524CDAA-6C51-408C-9E16-CC0E05FF8461}"/>
              </a:ext>
            </a:extLst>
          </p:cNvPr>
          <p:cNvCxnSpPr>
            <a:cxnSpLocks/>
          </p:cNvCxnSpPr>
          <p:nvPr/>
        </p:nvCxnSpPr>
        <p:spPr>
          <a:xfrm>
            <a:off x="6671187" y="1250704"/>
            <a:ext cx="496529" cy="9611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1C9633D5-EAE1-46F3-9A24-276828163ADB}"/>
              </a:ext>
            </a:extLst>
          </p:cNvPr>
          <p:cNvCxnSpPr>
            <a:cxnSpLocks/>
            <a:stCxn id="3" idx="1"/>
          </p:cNvCxnSpPr>
          <p:nvPr/>
        </p:nvCxnSpPr>
        <p:spPr>
          <a:xfrm flipH="1">
            <a:off x="1961535" y="1173689"/>
            <a:ext cx="3339940" cy="11007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9565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B526-A08B-4DDC-A5DF-E46C05C9975E}"/>
              </a:ext>
            </a:extLst>
          </p:cNvPr>
          <p:cNvSpPr>
            <a:spLocks noGrp="1"/>
          </p:cNvSpPr>
          <p:nvPr>
            <p:ph type="title"/>
          </p:nvPr>
        </p:nvSpPr>
        <p:spPr>
          <a:xfrm>
            <a:off x="545431" y="341892"/>
            <a:ext cx="10872537" cy="1325563"/>
          </a:xfrm>
        </p:spPr>
        <p:txBody>
          <a:bodyPr/>
          <a:lstStyle/>
          <a:p>
            <a:r>
              <a:rPr lang="en-US" dirty="0">
                <a:latin typeface="Microsoft JhengHei" panose="020B0604030504040204" pitchFamily="34" charset="-120"/>
                <a:ea typeface="Microsoft JhengHei" panose="020B0604030504040204" pitchFamily="34" charset="-120"/>
              </a:rPr>
              <a:t>Otsu original image vs. Equalized image</a:t>
            </a:r>
          </a:p>
        </p:txBody>
      </p:sp>
      <p:pic>
        <p:nvPicPr>
          <p:cNvPr id="5" name="Picture 4">
            <a:extLst>
              <a:ext uri="{FF2B5EF4-FFF2-40B4-BE49-F238E27FC236}">
                <a16:creationId xmlns:a16="http://schemas.microsoft.com/office/drawing/2014/main" id="{AF142CDF-791C-4125-9B42-B091008A77A8}"/>
              </a:ext>
            </a:extLst>
          </p:cNvPr>
          <p:cNvPicPr>
            <a:picLocks noChangeAspect="1"/>
          </p:cNvPicPr>
          <p:nvPr/>
        </p:nvPicPr>
        <p:blipFill>
          <a:blip r:embed="rId2"/>
          <a:stretch>
            <a:fillRect/>
          </a:stretch>
        </p:blipFill>
        <p:spPr>
          <a:xfrm>
            <a:off x="185246" y="2817226"/>
            <a:ext cx="5796454" cy="3446412"/>
          </a:xfrm>
          <a:prstGeom prst="rect">
            <a:avLst/>
          </a:prstGeom>
          <a:ln w="19050">
            <a:solidFill>
              <a:schemeClr val="tx1"/>
            </a:solidFill>
          </a:ln>
        </p:spPr>
      </p:pic>
      <p:pic>
        <p:nvPicPr>
          <p:cNvPr id="6" name="Picture 5">
            <a:extLst>
              <a:ext uri="{FF2B5EF4-FFF2-40B4-BE49-F238E27FC236}">
                <a16:creationId xmlns:a16="http://schemas.microsoft.com/office/drawing/2014/main" id="{06049563-2B95-4DED-B6F4-F4089F87F49C}"/>
              </a:ext>
            </a:extLst>
          </p:cNvPr>
          <p:cNvPicPr>
            <a:picLocks noChangeAspect="1"/>
          </p:cNvPicPr>
          <p:nvPr/>
        </p:nvPicPr>
        <p:blipFill>
          <a:blip r:embed="rId3"/>
          <a:stretch>
            <a:fillRect/>
          </a:stretch>
        </p:blipFill>
        <p:spPr>
          <a:xfrm>
            <a:off x="6202272" y="2817226"/>
            <a:ext cx="5804482" cy="3446412"/>
          </a:xfrm>
          <a:prstGeom prst="rect">
            <a:avLst/>
          </a:prstGeom>
          <a:ln w="19050">
            <a:solidFill>
              <a:schemeClr val="tx1"/>
            </a:solidFill>
          </a:ln>
        </p:spPr>
      </p:pic>
      <p:sp>
        <p:nvSpPr>
          <p:cNvPr id="7" name="TextBox 6">
            <a:extLst>
              <a:ext uri="{FF2B5EF4-FFF2-40B4-BE49-F238E27FC236}">
                <a16:creationId xmlns:a16="http://schemas.microsoft.com/office/drawing/2014/main" id="{D6DEE3A7-AF7C-46C1-B86D-5C987C7E5C24}"/>
              </a:ext>
            </a:extLst>
          </p:cNvPr>
          <p:cNvSpPr txBox="1"/>
          <p:nvPr/>
        </p:nvSpPr>
        <p:spPr>
          <a:xfrm>
            <a:off x="545431" y="1667455"/>
            <a:ext cx="10872537" cy="830997"/>
          </a:xfrm>
          <a:prstGeom prst="rect">
            <a:avLst/>
          </a:prstGeom>
          <a:noFill/>
        </p:spPr>
        <p:txBody>
          <a:bodyPr wrap="square" rtlCol="0">
            <a:spAutoFit/>
          </a:bodyPr>
          <a:lstStyle/>
          <a:p>
            <a:pPr>
              <a:spcBef>
                <a:spcPts val="600"/>
              </a:spcBef>
              <a:spcAft>
                <a:spcPts val="600"/>
              </a:spcAft>
            </a:pPr>
            <a:r>
              <a:rPr lang="en-US" sz="2400" dirty="0">
                <a:latin typeface="Microsoft JhengHei" panose="020B0604030504040204" pitchFamily="34" charset="-120"/>
                <a:ea typeface="Microsoft JhengHei" panose="020B0604030504040204" pitchFamily="34" charset="-120"/>
              </a:rPr>
              <a:t>The equalization process helped tremendously with the reduction of noise. This helps separate each crop rows from its neighbor.</a:t>
            </a:r>
          </a:p>
        </p:txBody>
      </p:sp>
    </p:spTree>
    <p:extLst>
      <p:ext uri="{BB962C8B-B14F-4D97-AF65-F5344CB8AC3E}">
        <p14:creationId xmlns:p14="http://schemas.microsoft.com/office/powerpoint/2010/main" val="2454779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A780-F842-4C86-B81D-918084A47836}"/>
              </a:ext>
            </a:extLst>
          </p:cNvPr>
          <p:cNvSpPr>
            <a:spLocks noGrp="1"/>
          </p:cNvSpPr>
          <p:nvPr>
            <p:ph type="title"/>
          </p:nvPr>
        </p:nvSpPr>
        <p:spPr/>
        <p:txBody>
          <a:bodyPr/>
          <a:lstStyle/>
          <a:p>
            <a:r>
              <a:rPr lang="en-US" dirty="0">
                <a:latin typeface="Microsoft JhengHei" panose="020B0604030504040204" pitchFamily="34" charset="-120"/>
                <a:ea typeface="Microsoft JhengHei" panose="020B0604030504040204" pitchFamily="34" charset="-120"/>
              </a:rPr>
              <a:t>Equalized vs. Equalized Deep Learning</a:t>
            </a:r>
          </a:p>
        </p:txBody>
      </p:sp>
      <p:pic>
        <p:nvPicPr>
          <p:cNvPr id="4" name="Picture 3">
            <a:extLst>
              <a:ext uri="{FF2B5EF4-FFF2-40B4-BE49-F238E27FC236}">
                <a16:creationId xmlns:a16="http://schemas.microsoft.com/office/drawing/2014/main" id="{E4E60BDD-5CF4-4C4E-BAB3-9344EACF20B1}"/>
              </a:ext>
            </a:extLst>
          </p:cNvPr>
          <p:cNvPicPr>
            <a:picLocks noChangeAspect="1"/>
          </p:cNvPicPr>
          <p:nvPr/>
        </p:nvPicPr>
        <p:blipFill>
          <a:blip r:embed="rId2"/>
          <a:stretch>
            <a:fillRect/>
          </a:stretch>
        </p:blipFill>
        <p:spPr>
          <a:xfrm>
            <a:off x="6186985" y="2888857"/>
            <a:ext cx="5830185" cy="3443363"/>
          </a:xfrm>
          <a:prstGeom prst="rect">
            <a:avLst/>
          </a:prstGeom>
          <a:ln w="19050">
            <a:solidFill>
              <a:schemeClr val="tx1"/>
            </a:solidFill>
          </a:ln>
        </p:spPr>
      </p:pic>
      <p:pic>
        <p:nvPicPr>
          <p:cNvPr id="5" name="Picture 4">
            <a:extLst>
              <a:ext uri="{FF2B5EF4-FFF2-40B4-BE49-F238E27FC236}">
                <a16:creationId xmlns:a16="http://schemas.microsoft.com/office/drawing/2014/main" id="{7F97E06F-B8E2-445A-AF41-A6356B602A17}"/>
              </a:ext>
            </a:extLst>
          </p:cNvPr>
          <p:cNvPicPr>
            <a:picLocks noChangeAspect="1"/>
          </p:cNvPicPr>
          <p:nvPr/>
        </p:nvPicPr>
        <p:blipFill>
          <a:blip r:embed="rId3"/>
          <a:stretch>
            <a:fillRect/>
          </a:stretch>
        </p:blipFill>
        <p:spPr>
          <a:xfrm>
            <a:off x="166756" y="2865752"/>
            <a:ext cx="5838261" cy="3466468"/>
          </a:xfrm>
          <a:prstGeom prst="rect">
            <a:avLst/>
          </a:prstGeom>
          <a:ln w="19050">
            <a:solidFill>
              <a:schemeClr val="tx1"/>
            </a:solidFill>
          </a:ln>
        </p:spPr>
      </p:pic>
      <p:sp>
        <p:nvSpPr>
          <p:cNvPr id="6" name="TextBox 5">
            <a:extLst>
              <a:ext uri="{FF2B5EF4-FFF2-40B4-BE49-F238E27FC236}">
                <a16:creationId xmlns:a16="http://schemas.microsoft.com/office/drawing/2014/main" id="{4C5A8EC8-00CF-4504-8C3E-DDE1C96F9222}"/>
              </a:ext>
            </a:extLst>
          </p:cNvPr>
          <p:cNvSpPr txBox="1"/>
          <p:nvPr/>
        </p:nvSpPr>
        <p:spPr>
          <a:xfrm>
            <a:off x="838200" y="1458775"/>
            <a:ext cx="10300665" cy="830997"/>
          </a:xfrm>
          <a:prstGeom prst="rect">
            <a:avLst/>
          </a:prstGeom>
          <a:noFill/>
        </p:spPr>
        <p:txBody>
          <a:bodyPr wrap="square" rtlCol="0">
            <a:spAutoFit/>
          </a:bodyPr>
          <a:lstStyle/>
          <a:p>
            <a:r>
              <a:rPr lang="en-US" sz="2400" dirty="0">
                <a:latin typeface="Microsoft JhengHei" panose="020B0604030504040204" pitchFamily="34" charset="-120"/>
                <a:ea typeface="Microsoft JhengHei" panose="020B0604030504040204" pitchFamily="34" charset="-120"/>
              </a:rPr>
              <a:t>Deep Learning has less noise and fuller crop rows, this will help identify authentic crop rows. </a:t>
            </a:r>
          </a:p>
        </p:txBody>
      </p:sp>
    </p:spTree>
    <p:extLst>
      <p:ext uri="{BB962C8B-B14F-4D97-AF65-F5344CB8AC3E}">
        <p14:creationId xmlns:p14="http://schemas.microsoft.com/office/powerpoint/2010/main" val="441657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B4D6-31F5-4F55-A161-AAAD11A04F72}"/>
              </a:ext>
            </a:extLst>
          </p:cNvPr>
          <p:cNvSpPr>
            <a:spLocks noGrp="1"/>
          </p:cNvSpPr>
          <p:nvPr>
            <p:ph type="ctrTitle"/>
          </p:nvPr>
        </p:nvSpPr>
        <p:spPr>
          <a:xfrm>
            <a:off x="1524000" y="572313"/>
            <a:ext cx="9144000" cy="874603"/>
          </a:xfrm>
        </p:spPr>
        <p:txBody>
          <a:bodyPr>
            <a:normAutofit fontScale="90000"/>
          </a:bodyPr>
          <a:lstStyle/>
          <a:p>
            <a:r>
              <a:rPr lang="en-US" dirty="0">
                <a:latin typeface="Microsoft JhengHei" panose="020B0604030504040204" pitchFamily="34" charset="-120"/>
                <a:ea typeface="Microsoft JhengHei" panose="020B0604030504040204" pitchFamily="34" charset="-120"/>
              </a:rPr>
              <a:t>Morphology (</a:t>
            </a:r>
            <a:r>
              <a:rPr lang="en-US" dirty="0" err="1">
                <a:latin typeface="Microsoft JhengHei" panose="020B0604030504040204" pitchFamily="34" charset="-120"/>
                <a:ea typeface="Microsoft JhengHei" panose="020B0604030504040204" pitchFamily="34" charset="-120"/>
              </a:rPr>
              <a:t>Blobification</a:t>
            </a:r>
            <a:r>
              <a:rPr lang="en-US" dirty="0">
                <a:latin typeface="Microsoft JhengHei" panose="020B0604030504040204" pitchFamily="34" charset="-120"/>
                <a:ea typeface="Microsoft JhengHei" panose="020B0604030504040204" pitchFamily="34" charset="-120"/>
              </a:rPr>
              <a:t>)</a:t>
            </a:r>
          </a:p>
        </p:txBody>
      </p:sp>
      <p:grpSp>
        <p:nvGrpSpPr>
          <p:cNvPr id="11" name="Group 10">
            <a:extLst>
              <a:ext uri="{FF2B5EF4-FFF2-40B4-BE49-F238E27FC236}">
                <a16:creationId xmlns:a16="http://schemas.microsoft.com/office/drawing/2014/main" id="{DA432FDF-63AF-4DE8-AF0F-DB69B0354BD1}"/>
              </a:ext>
            </a:extLst>
          </p:cNvPr>
          <p:cNvGrpSpPr/>
          <p:nvPr/>
        </p:nvGrpSpPr>
        <p:grpSpPr>
          <a:xfrm>
            <a:off x="1247485" y="1996966"/>
            <a:ext cx="9697029" cy="4497422"/>
            <a:chOff x="1618592" y="2360578"/>
            <a:chExt cx="9697029" cy="4497422"/>
          </a:xfrm>
        </p:grpSpPr>
        <p:pic>
          <p:nvPicPr>
            <p:cNvPr id="7" name="Picture 6" descr="A picture containing sitting, computer&#10;&#10;Description automatically generated">
              <a:extLst>
                <a:ext uri="{FF2B5EF4-FFF2-40B4-BE49-F238E27FC236}">
                  <a16:creationId xmlns:a16="http://schemas.microsoft.com/office/drawing/2014/main" id="{95269EB0-5364-4311-86E9-69DD34CD9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7269" y="2360578"/>
              <a:ext cx="9518352" cy="4497422"/>
            </a:xfrm>
            <a:prstGeom prst="rect">
              <a:avLst/>
            </a:prstGeom>
          </p:spPr>
        </p:pic>
        <p:pic>
          <p:nvPicPr>
            <p:cNvPr id="8" name="Picture 7">
              <a:extLst>
                <a:ext uri="{FF2B5EF4-FFF2-40B4-BE49-F238E27FC236}">
                  <a16:creationId xmlns:a16="http://schemas.microsoft.com/office/drawing/2014/main" id="{129C36EA-3F2C-4417-8645-18E53C3FA0C0}"/>
                </a:ext>
              </a:extLst>
            </p:cNvPr>
            <p:cNvPicPr>
              <a:picLocks noChangeAspect="1"/>
            </p:cNvPicPr>
            <p:nvPr/>
          </p:nvPicPr>
          <p:blipFill>
            <a:blip r:embed="rId3"/>
            <a:stretch>
              <a:fillRect/>
            </a:stretch>
          </p:blipFill>
          <p:spPr>
            <a:xfrm>
              <a:off x="1618592" y="4082764"/>
              <a:ext cx="2032512" cy="1200194"/>
            </a:xfrm>
            <a:prstGeom prst="rect">
              <a:avLst/>
            </a:prstGeom>
          </p:spPr>
        </p:pic>
        <p:pic>
          <p:nvPicPr>
            <p:cNvPr id="9" name="Picture 8">
              <a:extLst>
                <a:ext uri="{FF2B5EF4-FFF2-40B4-BE49-F238E27FC236}">
                  <a16:creationId xmlns:a16="http://schemas.microsoft.com/office/drawing/2014/main" id="{AC049A86-E2E1-492C-BD68-332C5E5D9BB7}"/>
                </a:ext>
              </a:extLst>
            </p:cNvPr>
            <p:cNvPicPr>
              <a:picLocks noChangeAspect="1"/>
            </p:cNvPicPr>
            <p:nvPr/>
          </p:nvPicPr>
          <p:blipFill>
            <a:blip r:embed="rId4"/>
            <a:stretch>
              <a:fillRect/>
            </a:stretch>
          </p:blipFill>
          <p:spPr>
            <a:xfrm rot="710710">
              <a:off x="8996854" y="3990420"/>
              <a:ext cx="2127627" cy="1237738"/>
            </a:xfrm>
            <a:prstGeom prst="rect">
              <a:avLst/>
            </a:prstGeom>
          </p:spPr>
        </p:pic>
      </p:grpSp>
    </p:spTree>
    <p:extLst>
      <p:ext uri="{BB962C8B-B14F-4D97-AF65-F5344CB8AC3E}">
        <p14:creationId xmlns:p14="http://schemas.microsoft.com/office/powerpoint/2010/main" val="2458092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C6824-F323-43C5-9E51-343CA3EC5580}"/>
              </a:ext>
            </a:extLst>
          </p:cNvPr>
          <p:cNvSpPr>
            <a:spLocks noGrp="1"/>
          </p:cNvSpPr>
          <p:nvPr>
            <p:ph type="title"/>
          </p:nvPr>
        </p:nvSpPr>
        <p:spPr/>
        <p:txBody>
          <a:bodyPr/>
          <a:lstStyle/>
          <a:p>
            <a:r>
              <a:rPr lang="en-US" dirty="0">
                <a:latin typeface="Microsoft JhengHei" panose="020B0604030504040204" pitchFamily="34" charset="-120"/>
                <a:ea typeface="Microsoft JhengHei" panose="020B0604030504040204" pitchFamily="34" charset="-120"/>
              </a:rPr>
              <a:t>Morphology: Kernel</a:t>
            </a:r>
          </a:p>
        </p:txBody>
      </p:sp>
      <p:sp>
        <p:nvSpPr>
          <p:cNvPr id="3" name="Content Placeholder 2">
            <a:extLst>
              <a:ext uri="{FF2B5EF4-FFF2-40B4-BE49-F238E27FC236}">
                <a16:creationId xmlns:a16="http://schemas.microsoft.com/office/drawing/2014/main" id="{40B9AFA5-ED4A-4228-A304-AC06FEEAD376}"/>
              </a:ext>
            </a:extLst>
          </p:cNvPr>
          <p:cNvSpPr>
            <a:spLocks noGrp="1"/>
          </p:cNvSpPr>
          <p:nvPr>
            <p:ph idx="1"/>
          </p:nvPr>
        </p:nvSpPr>
        <p:spPr>
          <a:xfrm>
            <a:off x="838200" y="1825625"/>
            <a:ext cx="10515600" cy="1527175"/>
          </a:xfrm>
        </p:spPr>
        <p:txBody>
          <a:bodyPr>
            <a:normAutofit/>
          </a:bodyPr>
          <a:lstStyle/>
          <a:p>
            <a:pPr marL="0" indent="0">
              <a:lnSpc>
                <a:spcPct val="100000"/>
              </a:lnSpc>
              <a:buNone/>
            </a:pPr>
            <a:r>
              <a:rPr lang="en-US" sz="2400" u="sng" dirty="0">
                <a:latin typeface="Microsoft JhengHei" panose="020B0604030504040204" pitchFamily="34" charset="-120"/>
                <a:ea typeface="Microsoft JhengHei" panose="020B0604030504040204" pitchFamily="34" charset="-120"/>
              </a:rPr>
              <a:t>Kernel or Structuring Element</a:t>
            </a:r>
            <a:r>
              <a:rPr lang="en-US" sz="2400" dirty="0">
                <a:latin typeface="Microsoft JhengHei" panose="020B0604030504040204" pitchFamily="34" charset="-120"/>
                <a:ea typeface="Microsoft JhengHei" panose="020B0604030504040204" pitchFamily="34" charset="-120"/>
              </a:rPr>
              <a:t>: A matrix that will be used in the transforming of our images.</a:t>
            </a:r>
          </a:p>
        </p:txBody>
      </p:sp>
      <p:grpSp>
        <p:nvGrpSpPr>
          <p:cNvPr id="12" name="Group 11">
            <a:extLst>
              <a:ext uri="{FF2B5EF4-FFF2-40B4-BE49-F238E27FC236}">
                <a16:creationId xmlns:a16="http://schemas.microsoft.com/office/drawing/2014/main" id="{B62DFB32-C5E4-42CB-83C1-09D2644805B4}"/>
              </a:ext>
            </a:extLst>
          </p:cNvPr>
          <p:cNvGrpSpPr/>
          <p:nvPr/>
        </p:nvGrpSpPr>
        <p:grpSpPr>
          <a:xfrm>
            <a:off x="7971703" y="4882803"/>
            <a:ext cx="1679027" cy="1404332"/>
            <a:chOff x="10037379" y="3151187"/>
            <a:chExt cx="1679027" cy="1404332"/>
          </a:xfrm>
        </p:grpSpPr>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22EC271-DB98-4347-99E7-DA86B34C2CF1}"/>
                    </a:ext>
                  </a:extLst>
                </p:cNvPr>
                <p:cNvSpPr txBox="1">
                  <a:spLocks/>
                </p:cNvSpPr>
                <p:nvPr/>
              </p:nvSpPr>
              <p:spPr>
                <a:xfrm>
                  <a:off x="10047889" y="3229956"/>
                  <a:ext cx="1668517"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en-US" i="1" smtClean="0">
                                <a:latin typeface="Cambria Math" panose="02040503050406030204" pitchFamily="18" charset="0"/>
                              </a:rPr>
                            </m:ctrlPr>
                          </m:mPr>
                          <m:mr>
                            <m:e>
                              <m:r>
                                <a:rPr lang="en-US" i="1" smtClean="0">
                                  <a:latin typeface="Cambria Math" panose="02040503050406030204" pitchFamily="18" charset="0"/>
                                </a:rPr>
                                <m:t>1</m:t>
                              </m:r>
                            </m:e>
                            <m:e>
                              <m: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i="1" smtClean="0">
                                  <a:solidFill>
                                    <a:srgbClr val="C00000"/>
                                  </a:solidFill>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e>
                              <m:r>
                                <a:rPr lang="en-US" i="1" smtClean="0">
                                  <a:latin typeface="Cambria Math" panose="02040503050406030204" pitchFamily="18" charset="0"/>
                                </a:rPr>
                                <m:t>1</m:t>
                              </m:r>
                            </m:e>
                          </m:mr>
                        </m:m>
                      </m:oMath>
                    </m:oMathPara>
                  </a14:m>
                  <a:endParaRPr lang="en-US" dirty="0"/>
                </a:p>
              </p:txBody>
            </p:sp>
          </mc:Choice>
          <mc:Fallback xmlns="">
            <p:sp>
              <p:nvSpPr>
                <p:cNvPr id="6" name="Content Placeholder 2">
                  <a:extLst>
                    <a:ext uri="{FF2B5EF4-FFF2-40B4-BE49-F238E27FC236}">
                      <a16:creationId xmlns:a16="http://schemas.microsoft.com/office/drawing/2014/main" id="{E22EC271-DB98-4347-99E7-DA86B34C2CF1}"/>
                    </a:ext>
                  </a:extLst>
                </p:cNvPr>
                <p:cNvSpPr txBox="1">
                  <a:spLocks noRot="1" noChangeAspect="1" noMove="1" noResize="1" noEditPoints="1" noAdjustHandles="1" noChangeArrowheads="1" noChangeShapeType="1" noTextEdit="1"/>
                </p:cNvSpPr>
                <p:nvPr/>
              </p:nvSpPr>
              <p:spPr>
                <a:xfrm>
                  <a:off x="10047889" y="3229956"/>
                  <a:ext cx="1668517" cy="1325563"/>
                </a:xfrm>
                <a:prstGeom prst="rect">
                  <a:avLst/>
                </a:prstGeom>
                <a:blipFill>
                  <a:blip r:embed="rId2"/>
                  <a:stretch>
                    <a:fillRect/>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1CD8B3A3-8313-460C-9EDE-84573493DEFA}"/>
                </a:ext>
              </a:extLst>
            </p:cNvPr>
            <p:cNvSpPr/>
            <p:nvPr/>
          </p:nvSpPr>
          <p:spPr>
            <a:xfrm>
              <a:off x="10037379" y="3151187"/>
              <a:ext cx="210206" cy="132556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0767D988-F5C3-461D-953C-220AD03C6480}"/>
                </a:ext>
              </a:extLst>
            </p:cNvPr>
            <p:cNvSpPr/>
            <p:nvPr/>
          </p:nvSpPr>
          <p:spPr>
            <a:xfrm>
              <a:off x="11621814" y="3151187"/>
              <a:ext cx="94592" cy="132556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14" name="Content Placeholder 2">
            <a:extLst>
              <a:ext uri="{FF2B5EF4-FFF2-40B4-BE49-F238E27FC236}">
                <a16:creationId xmlns:a16="http://schemas.microsoft.com/office/drawing/2014/main" id="{A86D9B0D-4338-4003-8870-82C5E7493599}"/>
              </a:ext>
            </a:extLst>
          </p:cNvPr>
          <p:cNvSpPr txBox="1">
            <a:spLocks/>
          </p:cNvSpPr>
          <p:nvPr/>
        </p:nvSpPr>
        <p:spPr>
          <a:xfrm>
            <a:off x="838200" y="2903219"/>
            <a:ext cx="10515600" cy="28669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600"/>
              </a:spcBef>
              <a:spcAft>
                <a:spcPts val="600"/>
              </a:spcAft>
              <a:buFont typeface="Arial" panose="020B0604020202020204" pitchFamily="34" charset="0"/>
              <a:buNone/>
            </a:pPr>
            <a:r>
              <a:rPr lang="en-US" sz="2400" dirty="0">
                <a:latin typeface="Microsoft JhengHei" panose="020B0604030504040204" pitchFamily="34" charset="-120"/>
                <a:ea typeface="Microsoft JhengHei" panose="020B0604030504040204" pitchFamily="34" charset="-120"/>
              </a:rPr>
              <a:t>Our matrix is a 3x3 square with the origin at the center. The origin will always reside on a white (1 value) pixel when doing the transformations. There are 3 scenarios we can have: </a:t>
            </a:r>
          </a:p>
          <a:p>
            <a:pPr>
              <a:lnSpc>
                <a:spcPct val="110000"/>
              </a:lnSpc>
              <a:spcBef>
                <a:spcPts val="600"/>
              </a:spcBef>
              <a:spcAft>
                <a:spcPts val="600"/>
              </a:spcAft>
            </a:pPr>
            <a:r>
              <a:rPr lang="en-US" sz="2400" dirty="0">
                <a:latin typeface="Microsoft JhengHei" panose="020B0604030504040204" pitchFamily="34" charset="-120"/>
                <a:ea typeface="Microsoft JhengHei" panose="020B0604030504040204" pitchFamily="34" charset="-120"/>
              </a:rPr>
              <a:t>the kernel fits completely in the white space </a:t>
            </a:r>
          </a:p>
          <a:p>
            <a:pPr>
              <a:lnSpc>
                <a:spcPct val="110000"/>
              </a:lnSpc>
              <a:spcBef>
                <a:spcPts val="600"/>
              </a:spcBef>
              <a:spcAft>
                <a:spcPts val="600"/>
              </a:spcAft>
            </a:pPr>
            <a:r>
              <a:rPr lang="en-US" sz="2400" dirty="0">
                <a:latin typeface="Microsoft JhengHei" panose="020B0604030504040204" pitchFamily="34" charset="-120"/>
                <a:ea typeface="Microsoft JhengHei" panose="020B0604030504040204" pitchFamily="34" charset="-120"/>
              </a:rPr>
              <a:t>exists in both black and white space</a:t>
            </a:r>
          </a:p>
          <a:p>
            <a:pPr>
              <a:lnSpc>
                <a:spcPct val="110000"/>
              </a:lnSpc>
              <a:spcBef>
                <a:spcPts val="600"/>
              </a:spcBef>
              <a:spcAft>
                <a:spcPts val="600"/>
              </a:spcAft>
            </a:pPr>
            <a:r>
              <a:rPr lang="en-US" sz="2400" dirty="0">
                <a:latin typeface="Microsoft JhengHei" panose="020B0604030504040204" pitchFamily="34" charset="-120"/>
                <a:ea typeface="Microsoft JhengHei" panose="020B0604030504040204" pitchFamily="34" charset="-120"/>
              </a:rPr>
              <a:t>is not in the white space</a:t>
            </a:r>
          </a:p>
        </p:txBody>
      </p:sp>
    </p:spTree>
    <p:extLst>
      <p:ext uri="{BB962C8B-B14F-4D97-AF65-F5344CB8AC3E}">
        <p14:creationId xmlns:p14="http://schemas.microsoft.com/office/powerpoint/2010/main" val="3851162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813E3-ACB7-4D90-B5F9-676352ADBCB9}"/>
              </a:ext>
            </a:extLst>
          </p:cNvPr>
          <p:cNvSpPr>
            <a:spLocks noGrp="1"/>
          </p:cNvSpPr>
          <p:nvPr>
            <p:ph type="title"/>
          </p:nvPr>
        </p:nvSpPr>
        <p:spPr>
          <a:xfrm>
            <a:off x="838200" y="365125"/>
            <a:ext cx="10515600" cy="803275"/>
          </a:xfrm>
        </p:spPr>
        <p:txBody>
          <a:bodyPr/>
          <a:lstStyle/>
          <a:p>
            <a:r>
              <a:rPr lang="en-US" dirty="0">
                <a:latin typeface="Microsoft JhengHei" panose="020B0604030504040204" pitchFamily="34" charset="-120"/>
                <a:ea typeface="Microsoft JhengHei" panose="020B0604030504040204" pitchFamily="34" charset="-120"/>
              </a:rPr>
              <a:t>Dilation</a:t>
            </a:r>
          </a:p>
        </p:txBody>
      </p:sp>
      <p:sp>
        <p:nvSpPr>
          <p:cNvPr id="3" name="Content Placeholder 2">
            <a:extLst>
              <a:ext uri="{FF2B5EF4-FFF2-40B4-BE49-F238E27FC236}">
                <a16:creationId xmlns:a16="http://schemas.microsoft.com/office/drawing/2014/main" id="{5BCD539C-8668-4362-B97E-A87F561EE522}"/>
              </a:ext>
            </a:extLst>
          </p:cNvPr>
          <p:cNvSpPr>
            <a:spLocks noGrp="1"/>
          </p:cNvSpPr>
          <p:nvPr>
            <p:ph idx="1"/>
          </p:nvPr>
        </p:nvSpPr>
        <p:spPr>
          <a:xfrm>
            <a:off x="838200" y="1391673"/>
            <a:ext cx="10515600" cy="2138925"/>
          </a:xfrm>
        </p:spPr>
        <p:txBody>
          <a:bodyPr>
            <a:normAutofit/>
          </a:bodyPr>
          <a:lstStyle/>
          <a:p>
            <a:r>
              <a:rPr lang="en-US" sz="2400" dirty="0">
                <a:latin typeface="Microsoft JhengHei" panose="020B0604030504040204" pitchFamily="34" charset="-120"/>
                <a:ea typeface="Microsoft JhengHei" panose="020B0604030504040204" pitchFamily="34" charset="-120"/>
              </a:rPr>
              <a:t>Dilation: The morphological method to </a:t>
            </a:r>
            <a:r>
              <a:rPr lang="en-US" sz="2400" dirty="0">
                <a:ea typeface="Microsoft JhengHei" panose="020B0604030504040204" pitchFamily="34" charset="-120"/>
              </a:rPr>
              <a:t>‘</a:t>
            </a:r>
            <a:r>
              <a:rPr lang="en-US" sz="2400" dirty="0">
                <a:latin typeface="Microsoft JhengHei" panose="020B0604030504040204" pitchFamily="34" charset="-120"/>
                <a:ea typeface="Microsoft JhengHei" panose="020B0604030504040204" pitchFamily="34" charset="-120"/>
              </a:rPr>
              <a:t>fatten up</a:t>
            </a:r>
            <a:r>
              <a:rPr lang="en-US" sz="2400" dirty="0">
                <a:ea typeface="Microsoft JhengHei" panose="020B0604030504040204" pitchFamily="34" charset="-120"/>
              </a:rPr>
              <a:t>’</a:t>
            </a:r>
            <a:r>
              <a:rPr lang="en-US" sz="2400" dirty="0">
                <a:latin typeface="Microsoft JhengHei" panose="020B0604030504040204" pitchFamily="34" charset="-120"/>
                <a:ea typeface="Microsoft JhengHei" panose="020B0604030504040204" pitchFamily="34" charset="-120"/>
              </a:rPr>
              <a:t> the structures in the image and fill in gaps.</a:t>
            </a:r>
          </a:p>
          <a:p>
            <a:r>
              <a:rPr lang="en-US" sz="2400" dirty="0">
                <a:latin typeface="Microsoft JhengHei" panose="020B0604030504040204" pitchFamily="34" charset="-120"/>
                <a:ea typeface="Microsoft JhengHei" panose="020B0604030504040204" pitchFamily="34" charset="-120"/>
              </a:rPr>
              <a:t>The kernel is superimposed over each valid pixel of the original structure.</a:t>
            </a:r>
          </a:p>
        </p:txBody>
      </p:sp>
      <p:pic>
        <p:nvPicPr>
          <p:cNvPr id="4" name="Picture 3">
            <a:extLst>
              <a:ext uri="{FF2B5EF4-FFF2-40B4-BE49-F238E27FC236}">
                <a16:creationId xmlns:a16="http://schemas.microsoft.com/office/drawing/2014/main" id="{549B77DD-6834-4FEE-8EF1-FF2E8433A305}"/>
              </a:ext>
            </a:extLst>
          </p:cNvPr>
          <p:cNvPicPr/>
          <p:nvPr/>
        </p:nvPicPr>
        <p:blipFill>
          <a:blip r:embed="rId2"/>
          <a:stretch>
            <a:fillRect/>
          </a:stretch>
        </p:blipFill>
        <p:spPr>
          <a:xfrm>
            <a:off x="549966" y="3530598"/>
            <a:ext cx="4243789" cy="1754783"/>
          </a:xfrm>
          <a:prstGeom prst="rect">
            <a:avLst/>
          </a:prstGeom>
        </p:spPr>
      </p:pic>
      <p:pic>
        <p:nvPicPr>
          <p:cNvPr id="5" name="Picture 4">
            <a:extLst>
              <a:ext uri="{FF2B5EF4-FFF2-40B4-BE49-F238E27FC236}">
                <a16:creationId xmlns:a16="http://schemas.microsoft.com/office/drawing/2014/main" id="{22BE737B-BC13-40A6-B676-7C670FA7D226}"/>
              </a:ext>
            </a:extLst>
          </p:cNvPr>
          <p:cNvPicPr/>
          <p:nvPr/>
        </p:nvPicPr>
        <p:blipFill>
          <a:blip r:embed="rId3"/>
          <a:stretch>
            <a:fillRect/>
          </a:stretch>
        </p:blipFill>
        <p:spPr>
          <a:xfrm>
            <a:off x="4714522" y="3338005"/>
            <a:ext cx="7207481" cy="3290338"/>
          </a:xfrm>
          <a:prstGeom prst="rect">
            <a:avLst/>
          </a:prstGeom>
        </p:spPr>
      </p:pic>
    </p:spTree>
    <p:extLst>
      <p:ext uri="{BB962C8B-B14F-4D97-AF65-F5344CB8AC3E}">
        <p14:creationId xmlns:p14="http://schemas.microsoft.com/office/powerpoint/2010/main" val="2683448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813E3-ACB7-4D90-B5F9-676352ADBCB9}"/>
              </a:ext>
            </a:extLst>
          </p:cNvPr>
          <p:cNvSpPr>
            <a:spLocks noGrp="1"/>
          </p:cNvSpPr>
          <p:nvPr>
            <p:ph type="title"/>
          </p:nvPr>
        </p:nvSpPr>
        <p:spPr>
          <a:xfrm>
            <a:off x="838200" y="365126"/>
            <a:ext cx="10515600" cy="938742"/>
          </a:xfrm>
        </p:spPr>
        <p:txBody>
          <a:bodyPr/>
          <a:lstStyle/>
          <a:p>
            <a:r>
              <a:rPr lang="en-US" dirty="0">
                <a:latin typeface="Microsoft JhengHei" panose="020B0604030504040204" pitchFamily="34" charset="-120"/>
                <a:ea typeface="Microsoft JhengHei" panose="020B0604030504040204" pitchFamily="34" charset="-120"/>
              </a:rPr>
              <a:t>Erosion</a:t>
            </a:r>
          </a:p>
        </p:txBody>
      </p:sp>
      <p:sp>
        <p:nvSpPr>
          <p:cNvPr id="3" name="Content Placeholder 2">
            <a:extLst>
              <a:ext uri="{FF2B5EF4-FFF2-40B4-BE49-F238E27FC236}">
                <a16:creationId xmlns:a16="http://schemas.microsoft.com/office/drawing/2014/main" id="{5BCD539C-8668-4362-B97E-A87F561EE522}"/>
              </a:ext>
            </a:extLst>
          </p:cNvPr>
          <p:cNvSpPr>
            <a:spLocks noGrp="1"/>
          </p:cNvSpPr>
          <p:nvPr>
            <p:ph idx="1"/>
          </p:nvPr>
        </p:nvSpPr>
        <p:spPr>
          <a:xfrm>
            <a:off x="838200" y="1483981"/>
            <a:ext cx="10515600" cy="2010651"/>
          </a:xfrm>
        </p:spPr>
        <p:txBody>
          <a:bodyPr>
            <a:normAutofit/>
          </a:bodyPr>
          <a:lstStyle/>
          <a:p>
            <a:r>
              <a:rPr lang="en-US" sz="2400" dirty="0">
                <a:latin typeface="Microsoft JhengHei" panose="020B0604030504040204" pitchFamily="34" charset="-120"/>
                <a:ea typeface="Microsoft JhengHei" panose="020B0604030504040204" pitchFamily="34" charset="-120"/>
              </a:rPr>
              <a:t>Erosion: The morphological method to thin out or erode the image structures.</a:t>
            </a:r>
          </a:p>
          <a:p>
            <a:r>
              <a:rPr lang="en-US" sz="2400" dirty="0">
                <a:latin typeface="Microsoft JhengHei" panose="020B0604030504040204" pitchFamily="34" charset="-120"/>
                <a:ea typeface="Microsoft JhengHei" panose="020B0604030504040204" pitchFamily="34" charset="-120"/>
              </a:rPr>
              <a:t>If the structuring element is not completely contained then all is 0, if it is then only the origin is kept while the rest is deleted (eroded).</a:t>
            </a:r>
          </a:p>
        </p:txBody>
      </p:sp>
      <p:pic>
        <p:nvPicPr>
          <p:cNvPr id="6" name="Picture 5">
            <a:extLst>
              <a:ext uri="{FF2B5EF4-FFF2-40B4-BE49-F238E27FC236}">
                <a16:creationId xmlns:a16="http://schemas.microsoft.com/office/drawing/2014/main" id="{3A24BEA8-D416-44A8-A04C-82C18277E15E}"/>
              </a:ext>
            </a:extLst>
          </p:cNvPr>
          <p:cNvPicPr/>
          <p:nvPr/>
        </p:nvPicPr>
        <p:blipFill>
          <a:blip r:embed="rId2"/>
          <a:stretch>
            <a:fillRect/>
          </a:stretch>
        </p:blipFill>
        <p:spPr>
          <a:xfrm>
            <a:off x="5013534" y="3429000"/>
            <a:ext cx="7178466" cy="3403636"/>
          </a:xfrm>
          <a:prstGeom prst="rect">
            <a:avLst/>
          </a:prstGeom>
        </p:spPr>
      </p:pic>
      <p:pic>
        <p:nvPicPr>
          <p:cNvPr id="8" name="Picture 7">
            <a:extLst>
              <a:ext uri="{FF2B5EF4-FFF2-40B4-BE49-F238E27FC236}">
                <a16:creationId xmlns:a16="http://schemas.microsoft.com/office/drawing/2014/main" id="{565F46EE-BE6C-4434-B7C3-74AB1B7E9BD7}"/>
              </a:ext>
            </a:extLst>
          </p:cNvPr>
          <p:cNvPicPr>
            <a:picLocks noChangeAspect="1"/>
          </p:cNvPicPr>
          <p:nvPr/>
        </p:nvPicPr>
        <p:blipFill rotWithShape="1">
          <a:blip r:embed="rId3"/>
          <a:srcRect l="48313" t="14964" b="1"/>
          <a:stretch/>
        </p:blipFill>
        <p:spPr>
          <a:xfrm>
            <a:off x="462747" y="4337782"/>
            <a:ext cx="4321730" cy="842176"/>
          </a:xfrm>
          <a:prstGeom prst="rect">
            <a:avLst/>
          </a:prstGeom>
        </p:spPr>
      </p:pic>
      <p:pic>
        <p:nvPicPr>
          <p:cNvPr id="9" name="Picture 8">
            <a:extLst>
              <a:ext uri="{FF2B5EF4-FFF2-40B4-BE49-F238E27FC236}">
                <a16:creationId xmlns:a16="http://schemas.microsoft.com/office/drawing/2014/main" id="{0E7F7A4D-BC17-4590-AD60-CB43D4803AA0}"/>
              </a:ext>
            </a:extLst>
          </p:cNvPr>
          <p:cNvPicPr>
            <a:picLocks noChangeAspect="1"/>
          </p:cNvPicPr>
          <p:nvPr/>
        </p:nvPicPr>
        <p:blipFill rotWithShape="1">
          <a:blip r:embed="rId3"/>
          <a:srcRect t="1" r="52215" b="14962"/>
          <a:stretch/>
        </p:blipFill>
        <p:spPr>
          <a:xfrm>
            <a:off x="593478" y="3429000"/>
            <a:ext cx="3995456" cy="842176"/>
          </a:xfrm>
          <a:prstGeom prst="rect">
            <a:avLst/>
          </a:prstGeom>
        </p:spPr>
      </p:pic>
    </p:spTree>
    <p:extLst>
      <p:ext uri="{BB962C8B-B14F-4D97-AF65-F5344CB8AC3E}">
        <p14:creationId xmlns:p14="http://schemas.microsoft.com/office/powerpoint/2010/main" val="1688488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26E1B-E78E-440B-A616-CDFB10666B7C}"/>
              </a:ext>
            </a:extLst>
          </p:cNvPr>
          <p:cNvSpPr>
            <a:spLocks noGrp="1"/>
          </p:cNvSpPr>
          <p:nvPr>
            <p:ph type="title"/>
          </p:nvPr>
        </p:nvSpPr>
        <p:spPr>
          <a:xfrm>
            <a:off x="529590" y="365125"/>
            <a:ext cx="10515600" cy="935321"/>
          </a:xfrm>
        </p:spPr>
        <p:txBody>
          <a:bodyPr/>
          <a:lstStyle/>
          <a:p>
            <a:r>
              <a:rPr lang="en-US" dirty="0">
                <a:latin typeface="Microsoft JhengHei" panose="020B0604030504040204" pitchFamily="34" charset="-120"/>
                <a:ea typeface="Microsoft JhengHei" panose="020B0604030504040204" pitchFamily="34" charset="-120"/>
              </a:rPr>
              <a:t>Closing</a:t>
            </a:r>
          </a:p>
        </p:txBody>
      </p:sp>
      <p:sp>
        <p:nvSpPr>
          <p:cNvPr id="7" name="Content Placeholder 2">
            <a:extLst>
              <a:ext uri="{FF2B5EF4-FFF2-40B4-BE49-F238E27FC236}">
                <a16:creationId xmlns:a16="http://schemas.microsoft.com/office/drawing/2014/main" id="{E700A1F7-0469-47E5-B0A5-EE00C2944665}"/>
              </a:ext>
            </a:extLst>
          </p:cNvPr>
          <p:cNvSpPr txBox="1">
            <a:spLocks/>
          </p:cNvSpPr>
          <p:nvPr/>
        </p:nvSpPr>
        <p:spPr>
          <a:xfrm>
            <a:off x="529590" y="1433516"/>
            <a:ext cx="5402580" cy="1538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icrosoft JhengHei" panose="020B0604030504040204" pitchFamily="34" charset="-120"/>
                <a:ea typeface="Microsoft JhengHei" panose="020B0604030504040204" pitchFamily="34" charset="-120"/>
              </a:rPr>
              <a:t>dilation then erosion</a:t>
            </a:r>
          </a:p>
          <a:p>
            <a:r>
              <a:rPr lang="en-US" sz="2400" dirty="0">
                <a:latin typeface="Microsoft JhengHei" panose="020B0604030504040204" pitchFamily="34" charset="-120"/>
                <a:ea typeface="Microsoft JhengHei" panose="020B0604030504040204" pitchFamily="34" charset="-120"/>
              </a:rPr>
              <a:t>fills in gaps and clumps together random noise</a:t>
            </a:r>
          </a:p>
        </p:txBody>
      </p:sp>
      <p:pic>
        <p:nvPicPr>
          <p:cNvPr id="4" name="Picture 3">
            <a:extLst>
              <a:ext uri="{FF2B5EF4-FFF2-40B4-BE49-F238E27FC236}">
                <a16:creationId xmlns:a16="http://schemas.microsoft.com/office/drawing/2014/main" id="{0043830C-FF25-46FE-97AC-6DF171F327D2}"/>
              </a:ext>
            </a:extLst>
          </p:cNvPr>
          <p:cNvPicPr/>
          <p:nvPr/>
        </p:nvPicPr>
        <p:blipFill>
          <a:blip r:embed="rId2"/>
          <a:stretch>
            <a:fillRect/>
          </a:stretch>
        </p:blipFill>
        <p:spPr>
          <a:xfrm>
            <a:off x="6634472" y="1494817"/>
            <a:ext cx="5027938" cy="1367802"/>
          </a:xfrm>
          <a:prstGeom prst="rect">
            <a:avLst/>
          </a:prstGeom>
        </p:spPr>
      </p:pic>
      <p:pic>
        <p:nvPicPr>
          <p:cNvPr id="3" name="Picture 2">
            <a:extLst>
              <a:ext uri="{FF2B5EF4-FFF2-40B4-BE49-F238E27FC236}">
                <a16:creationId xmlns:a16="http://schemas.microsoft.com/office/drawing/2014/main" id="{BD42D4A3-3CB7-47AC-8554-22A3A111001B}"/>
              </a:ext>
            </a:extLst>
          </p:cNvPr>
          <p:cNvPicPr>
            <a:picLocks noChangeAspect="1"/>
          </p:cNvPicPr>
          <p:nvPr/>
        </p:nvPicPr>
        <p:blipFill>
          <a:blip r:embed="rId3"/>
          <a:stretch>
            <a:fillRect/>
          </a:stretch>
        </p:blipFill>
        <p:spPr>
          <a:xfrm>
            <a:off x="6141147" y="3056990"/>
            <a:ext cx="5848214" cy="3435885"/>
          </a:xfrm>
          <a:prstGeom prst="rect">
            <a:avLst/>
          </a:prstGeom>
          <a:ln w="19050">
            <a:solidFill>
              <a:schemeClr val="tx1"/>
            </a:solidFill>
          </a:ln>
        </p:spPr>
      </p:pic>
      <p:pic>
        <p:nvPicPr>
          <p:cNvPr id="5" name="Picture 4">
            <a:extLst>
              <a:ext uri="{FF2B5EF4-FFF2-40B4-BE49-F238E27FC236}">
                <a16:creationId xmlns:a16="http://schemas.microsoft.com/office/drawing/2014/main" id="{A34308CB-4DEA-42E1-9EBB-4730DCC788C5}"/>
              </a:ext>
            </a:extLst>
          </p:cNvPr>
          <p:cNvPicPr>
            <a:picLocks noChangeAspect="1"/>
          </p:cNvPicPr>
          <p:nvPr/>
        </p:nvPicPr>
        <p:blipFill>
          <a:blip r:embed="rId4"/>
          <a:stretch>
            <a:fillRect/>
          </a:stretch>
        </p:blipFill>
        <p:spPr>
          <a:xfrm>
            <a:off x="202639" y="3056990"/>
            <a:ext cx="5824186" cy="3435885"/>
          </a:xfrm>
          <a:prstGeom prst="rect">
            <a:avLst/>
          </a:prstGeom>
          <a:ln w="19050">
            <a:solidFill>
              <a:schemeClr val="tx1"/>
            </a:solidFill>
          </a:ln>
        </p:spPr>
      </p:pic>
    </p:spTree>
    <p:extLst>
      <p:ext uri="{BB962C8B-B14F-4D97-AF65-F5344CB8AC3E}">
        <p14:creationId xmlns:p14="http://schemas.microsoft.com/office/powerpoint/2010/main" val="2966091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26E1B-E78E-440B-A616-CDFB10666B7C}"/>
              </a:ext>
            </a:extLst>
          </p:cNvPr>
          <p:cNvSpPr>
            <a:spLocks noGrp="1"/>
          </p:cNvSpPr>
          <p:nvPr>
            <p:ph type="title"/>
          </p:nvPr>
        </p:nvSpPr>
        <p:spPr>
          <a:xfrm>
            <a:off x="460000" y="245134"/>
            <a:ext cx="10515600" cy="1018777"/>
          </a:xfrm>
        </p:spPr>
        <p:txBody>
          <a:bodyPr/>
          <a:lstStyle/>
          <a:p>
            <a:r>
              <a:rPr lang="en-US" dirty="0">
                <a:latin typeface="Microsoft JhengHei" panose="020B0604030504040204" pitchFamily="34" charset="-120"/>
                <a:ea typeface="Microsoft JhengHei" panose="020B0604030504040204" pitchFamily="34" charset="-120"/>
              </a:rPr>
              <a:t>Opening</a:t>
            </a:r>
          </a:p>
        </p:txBody>
      </p:sp>
      <p:pic>
        <p:nvPicPr>
          <p:cNvPr id="8" name="Picture 7">
            <a:extLst>
              <a:ext uri="{FF2B5EF4-FFF2-40B4-BE49-F238E27FC236}">
                <a16:creationId xmlns:a16="http://schemas.microsoft.com/office/drawing/2014/main" id="{C8C5BC40-C6C5-4431-8908-B5F7AC2FF844}"/>
              </a:ext>
            </a:extLst>
          </p:cNvPr>
          <p:cNvPicPr>
            <a:picLocks noChangeAspect="1"/>
          </p:cNvPicPr>
          <p:nvPr/>
        </p:nvPicPr>
        <p:blipFill>
          <a:blip r:embed="rId2"/>
          <a:stretch>
            <a:fillRect/>
          </a:stretch>
        </p:blipFill>
        <p:spPr>
          <a:xfrm>
            <a:off x="210716" y="3210272"/>
            <a:ext cx="5767754" cy="3402593"/>
          </a:xfrm>
          <a:prstGeom prst="rect">
            <a:avLst/>
          </a:prstGeom>
          <a:ln w="19050">
            <a:solidFill>
              <a:schemeClr val="tx1"/>
            </a:solidFill>
          </a:ln>
        </p:spPr>
      </p:pic>
      <p:pic>
        <p:nvPicPr>
          <p:cNvPr id="10" name="Picture 9">
            <a:extLst>
              <a:ext uri="{FF2B5EF4-FFF2-40B4-BE49-F238E27FC236}">
                <a16:creationId xmlns:a16="http://schemas.microsoft.com/office/drawing/2014/main" id="{8F817F28-B575-45E8-8F55-AE7FD2D84AB2}"/>
              </a:ext>
            </a:extLst>
          </p:cNvPr>
          <p:cNvPicPr/>
          <p:nvPr/>
        </p:nvPicPr>
        <p:blipFill>
          <a:blip r:embed="rId3"/>
          <a:stretch>
            <a:fillRect/>
          </a:stretch>
        </p:blipFill>
        <p:spPr>
          <a:xfrm>
            <a:off x="6871623" y="1433516"/>
            <a:ext cx="4860377" cy="1235234"/>
          </a:xfrm>
          <a:prstGeom prst="rect">
            <a:avLst/>
          </a:prstGeom>
        </p:spPr>
      </p:pic>
      <p:sp>
        <p:nvSpPr>
          <p:cNvPr id="11" name="Content Placeholder 2">
            <a:extLst>
              <a:ext uri="{FF2B5EF4-FFF2-40B4-BE49-F238E27FC236}">
                <a16:creationId xmlns:a16="http://schemas.microsoft.com/office/drawing/2014/main" id="{A1288B0E-A84C-4AF6-823E-F2B9C879EE50}"/>
              </a:ext>
            </a:extLst>
          </p:cNvPr>
          <p:cNvSpPr txBox="1">
            <a:spLocks/>
          </p:cNvSpPr>
          <p:nvPr/>
        </p:nvSpPr>
        <p:spPr>
          <a:xfrm>
            <a:off x="529589" y="1433516"/>
            <a:ext cx="5150031" cy="1538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Microsoft JhengHei" panose="020B0604030504040204" pitchFamily="34" charset="-120"/>
                <a:ea typeface="Microsoft JhengHei" panose="020B0604030504040204" pitchFamily="34" charset="-120"/>
              </a:rPr>
              <a:t>erosion then dilation</a:t>
            </a:r>
          </a:p>
          <a:p>
            <a:r>
              <a:rPr lang="en-US" sz="2400" dirty="0">
                <a:latin typeface="Microsoft JhengHei" panose="020B0604030504040204" pitchFamily="34" charset="-120"/>
                <a:ea typeface="Microsoft JhengHei" panose="020B0604030504040204" pitchFamily="34" charset="-120"/>
              </a:rPr>
              <a:t>opens gaps and eliminates needless noise</a:t>
            </a:r>
          </a:p>
        </p:txBody>
      </p:sp>
      <p:pic>
        <p:nvPicPr>
          <p:cNvPr id="3" name="Picture 2">
            <a:extLst>
              <a:ext uri="{FF2B5EF4-FFF2-40B4-BE49-F238E27FC236}">
                <a16:creationId xmlns:a16="http://schemas.microsoft.com/office/drawing/2014/main" id="{87BB7775-58B0-4E62-A465-A2D8A251D6D5}"/>
              </a:ext>
            </a:extLst>
          </p:cNvPr>
          <p:cNvPicPr>
            <a:picLocks noChangeAspect="1"/>
          </p:cNvPicPr>
          <p:nvPr/>
        </p:nvPicPr>
        <p:blipFill>
          <a:blip r:embed="rId4"/>
          <a:stretch>
            <a:fillRect/>
          </a:stretch>
        </p:blipFill>
        <p:spPr>
          <a:xfrm>
            <a:off x="6174436" y="3210272"/>
            <a:ext cx="5806848" cy="3402593"/>
          </a:xfrm>
          <a:prstGeom prst="rect">
            <a:avLst/>
          </a:prstGeom>
          <a:ln w="19050">
            <a:solidFill>
              <a:schemeClr val="tx1"/>
            </a:solidFill>
          </a:ln>
        </p:spPr>
      </p:pic>
    </p:spTree>
    <p:extLst>
      <p:ext uri="{BB962C8B-B14F-4D97-AF65-F5344CB8AC3E}">
        <p14:creationId xmlns:p14="http://schemas.microsoft.com/office/powerpoint/2010/main" val="411645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97BF-2588-43C9-8982-A3618280D60E}"/>
              </a:ext>
            </a:extLst>
          </p:cNvPr>
          <p:cNvSpPr>
            <a:spLocks noGrp="1"/>
          </p:cNvSpPr>
          <p:nvPr>
            <p:ph type="title"/>
          </p:nvPr>
        </p:nvSpPr>
        <p:spPr>
          <a:xfrm>
            <a:off x="838200" y="284915"/>
            <a:ext cx="10515600" cy="1325563"/>
          </a:xfrm>
        </p:spPr>
        <p:txBody>
          <a:bodyPr/>
          <a:lstStyle/>
          <a:p>
            <a:r>
              <a:rPr lang="en-US" dirty="0">
                <a:latin typeface="Microsoft JhengHei" panose="020B0604030504040204" pitchFamily="34" charset="-120"/>
                <a:ea typeface="Microsoft JhengHei" panose="020B0604030504040204" pitchFamily="34" charset="-120"/>
              </a:rPr>
              <a:t>Motivation</a:t>
            </a:r>
          </a:p>
        </p:txBody>
      </p:sp>
      <p:sp>
        <p:nvSpPr>
          <p:cNvPr id="3" name="Content Placeholder 2">
            <a:extLst>
              <a:ext uri="{FF2B5EF4-FFF2-40B4-BE49-F238E27FC236}">
                <a16:creationId xmlns:a16="http://schemas.microsoft.com/office/drawing/2014/main" id="{FCF3ACBB-9F71-4B52-BD46-70AA9680EE71}"/>
              </a:ext>
            </a:extLst>
          </p:cNvPr>
          <p:cNvSpPr>
            <a:spLocks noGrp="1"/>
          </p:cNvSpPr>
          <p:nvPr>
            <p:ph idx="1"/>
          </p:nvPr>
        </p:nvSpPr>
        <p:spPr>
          <a:xfrm>
            <a:off x="838199" y="1610478"/>
            <a:ext cx="10874815" cy="2094539"/>
          </a:xfrm>
        </p:spPr>
        <p:txBody>
          <a:bodyPr>
            <a:normAutofit/>
          </a:bodyPr>
          <a:lstStyle/>
          <a:p>
            <a:pPr>
              <a:lnSpc>
                <a:spcPct val="100000"/>
              </a:lnSpc>
              <a:spcBef>
                <a:spcPts val="600"/>
              </a:spcBef>
              <a:spcAft>
                <a:spcPts val="600"/>
              </a:spcAft>
            </a:pPr>
            <a:r>
              <a:rPr lang="en-US" dirty="0">
                <a:latin typeface="Microsoft JhengHei" panose="020B0604030504040204" pitchFamily="34" charset="-120"/>
                <a:ea typeface="Microsoft JhengHei" panose="020B0604030504040204" pitchFamily="34" charset="-120"/>
              </a:rPr>
              <a:t>Planting an entire field of crops is very expensive, so agriculturalists need to be they make the correct decision.</a:t>
            </a:r>
          </a:p>
          <a:p>
            <a:pPr>
              <a:lnSpc>
                <a:spcPct val="100000"/>
              </a:lnSpc>
              <a:spcBef>
                <a:spcPts val="600"/>
              </a:spcBef>
              <a:spcAft>
                <a:spcPts val="600"/>
              </a:spcAft>
            </a:pPr>
            <a:r>
              <a:rPr lang="en-US" dirty="0">
                <a:latin typeface="Microsoft JhengHei" panose="020B0604030504040204" pitchFamily="34" charset="-120"/>
                <a:ea typeface="Microsoft JhengHei" panose="020B0604030504040204" pitchFamily="34" charset="-120"/>
              </a:rPr>
              <a:t>Tracking and diagnosing different genotypes of crops in a test field will give the information needed to make that decision.</a:t>
            </a:r>
          </a:p>
        </p:txBody>
      </p:sp>
      <p:pic>
        <p:nvPicPr>
          <p:cNvPr id="4" name="Picture 3">
            <a:extLst>
              <a:ext uri="{FF2B5EF4-FFF2-40B4-BE49-F238E27FC236}">
                <a16:creationId xmlns:a16="http://schemas.microsoft.com/office/drawing/2014/main" id="{FE5C12B6-C9CC-40E4-8D0B-9ED868D1C0DB}"/>
              </a:ext>
            </a:extLst>
          </p:cNvPr>
          <p:cNvPicPr>
            <a:picLocks noChangeAspect="1"/>
          </p:cNvPicPr>
          <p:nvPr/>
        </p:nvPicPr>
        <p:blipFill>
          <a:blip r:embed="rId2"/>
          <a:stretch>
            <a:fillRect/>
          </a:stretch>
        </p:blipFill>
        <p:spPr>
          <a:xfrm>
            <a:off x="7491662" y="3758850"/>
            <a:ext cx="4221352" cy="2814235"/>
          </a:xfrm>
          <a:prstGeom prst="rect">
            <a:avLst/>
          </a:prstGeom>
          <a:ln w="19050">
            <a:solidFill>
              <a:schemeClr val="tx1"/>
            </a:solidFill>
          </a:ln>
        </p:spPr>
      </p:pic>
      <p:sp>
        <p:nvSpPr>
          <p:cNvPr id="6" name="Content Placeholder 2">
            <a:extLst>
              <a:ext uri="{FF2B5EF4-FFF2-40B4-BE49-F238E27FC236}">
                <a16:creationId xmlns:a16="http://schemas.microsoft.com/office/drawing/2014/main" id="{A5093F02-FBE1-4A20-9FFB-13023A891BA4}"/>
              </a:ext>
            </a:extLst>
          </p:cNvPr>
          <p:cNvSpPr txBox="1">
            <a:spLocks/>
          </p:cNvSpPr>
          <p:nvPr/>
        </p:nvSpPr>
        <p:spPr>
          <a:xfrm>
            <a:off x="794807" y="3649922"/>
            <a:ext cx="6503338" cy="20945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pPr>
            <a:r>
              <a:rPr lang="en-US" dirty="0">
                <a:latin typeface="Microsoft JhengHei" panose="020B0604030504040204" pitchFamily="34" charset="-120"/>
                <a:ea typeface="Microsoft JhengHei" panose="020B0604030504040204" pitchFamily="34" charset="-120"/>
              </a:rPr>
              <a:t>The goal is to identify and segment individual crop rows throughout multiple images.</a:t>
            </a:r>
          </a:p>
        </p:txBody>
      </p:sp>
    </p:spTree>
    <p:extLst>
      <p:ext uri="{BB962C8B-B14F-4D97-AF65-F5344CB8AC3E}">
        <p14:creationId xmlns:p14="http://schemas.microsoft.com/office/powerpoint/2010/main" val="522600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 up of a plant&#10;&#10;Description automatically generated">
            <a:extLst>
              <a:ext uri="{FF2B5EF4-FFF2-40B4-BE49-F238E27FC236}">
                <a16:creationId xmlns:a16="http://schemas.microsoft.com/office/drawing/2014/main" id="{9D955D98-6E3F-4B6B-B96A-085AD8604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258" y="2017986"/>
            <a:ext cx="7751481" cy="4361500"/>
          </a:xfrm>
          <a:prstGeom prst="rect">
            <a:avLst/>
          </a:prstGeom>
        </p:spPr>
      </p:pic>
      <p:sp>
        <p:nvSpPr>
          <p:cNvPr id="2" name="Title 1">
            <a:extLst>
              <a:ext uri="{FF2B5EF4-FFF2-40B4-BE49-F238E27FC236}">
                <a16:creationId xmlns:a16="http://schemas.microsoft.com/office/drawing/2014/main" id="{1EF011FD-D5D1-42DB-BF30-0C02FE8DB3B0}"/>
              </a:ext>
            </a:extLst>
          </p:cNvPr>
          <p:cNvSpPr>
            <a:spLocks noGrp="1"/>
          </p:cNvSpPr>
          <p:nvPr>
            <p:ph type="ctrTitle"/>
          </p:nvPr>
        </p:nvSpPr>
        <p:spPr>
          <a:xfrm>
            <a:off x="1282259" y="680929"/>
            <a:ext cx="9627477" cy="1011237"/>
          </a:xfrm>
        </p:spPr>
        <p:txBody>
          <a:bodyPr>
            <a:normAutofit fontScale="90000"/>
          </a:bodyPr>
          <a:lstStyle/>
          <a:p>
            <a:r>
              <a:rPr lang="en-US" dirty="0">
                <a:latin typeface="Microsoft JhengHei" panose="020B0604030504040204" pitchFamily="34" charset="-120"/>
                <a:ea typeface="Microsoft JhengHei" panose="020B0604030504040204" pitchFamily="34" charset="-120"/>
              </a:rPr>
              <a:t>Finding Crop Row Segments</a:t>
            </a:r>
          </a:p>
        </p:txBody>
      </p:sp>
      <p:pic>
        <p:nvPicPr>
          <p:cNvPr id="9" name="Picture 8" descr="A close up of a necklace&#10;&#10;Description automatically generated">
            <a:extLst>
              <a:ext uri="{FF2B5EF4-FFF2-40B4-BE49-F238E27FC236}">
                <a16:creationId xmlns:a16="http://schemas.microsoft.com/office/drawing/2014/main" id="{47B09722-3769-43F8-A925-AA4A2B928D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18843">
            <a:off x="-270553" y="1018087"/>
            <a:ext cx="5773205" cy="3687184"/>
          </a:xfrm>
          <a:prstGeom prst="rect">
            <a:avLst/>
          </a:prstGeom>
        </p:spPr>
      </p:pic>
    </p:spTree>
    <p:extLst>
      <p:ext uri="{BB962C8B-B14F-4D97-AF65-F5344CB8AC3E}">
        <p14:creationId xmlns:p14="http://schemas.microsoft.com/office/powerpoint/2010/main" val="1206451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9F7B7-BAD7-46D6-9281-68E082049681}"/>
              </a:ext>
            </a:extLst>
          </p:cNvPr>
          <p:cNvSpPr>
            <a:spLocks noGrp="1"/>
          </p:cNvSpPr>
          <p:nvPr>
            <p:ph type="title"/>
          </p:nvPr>
        </p:nvSpPr>
        <p:spPr>
          <a:xfrm>
            <a:off x="838200" y="365125"/>
            <a:ext cx="3862754" cy="1325563"/>
          </a:xfrm>
        </p:spPr>
        <p:txBody>
          <a:bodyPr/>
          <a:lstStyle/>
          <a:p>
            <a:r>
              <a:rPr lang="en-US" dirty="0">
                <a:latin typeface="Microsoft JhengHei" panose="020B0604030504040204" pitchFamily="34" charset="-120"/>
                <a:ea typeface="Microsoft JhengHei" panose="020B0604030504040204" pitchFamily="34" charset="-120"/>
              </a:rPr>
              <a:t>Blobs as Lines</a:t>
            </a:r>
          </a:p>
        </p:txBody>
      </p:sp>
      <p:pic>
        <p:nvPicPr>
          <p:cNvPr id="5" name="Picture 4">
            <a:extLst>
              <a:ext uri="{FF2B5EF4-FFF2-40B4-BE49-F238E27FC236}">
                <a16:creationId xmlns:a16="http://schemas.microsoft.com/office/drawing/2014/main" id="{E628D505-C453-47F1-B00E-28F74D4D477B}"/>
              </a:ext>
            </a:extLst>
          </p:cNvPr>
          <p:cNvPicPr>
            <a:picLocks noChangeAspect="1"/>
          </p:cNvPicPr>
          <p:nvPr/>
        </p:nvPicPr>
        <p:blipFill>
          <a:blip r:embed="rId2"/>
          <a:stretch>
            <a:fillRect/>
          </a:stretch>
        </p:blipFill>
        <p:spPr>
          <a:xfrm>
            <a:off x="6593063" y="1788971"/>
            <a:ext cx="5469934" cy="3280057"/>
          </a:xfrm>
          <a:prstGeom prst="rect">
            <a:avLst/>
          </a:prstGeom>
        </p:spPr>
      </p:pic>
      <p:sp>
        <p:nvSpPr>
          <p:cNvPr id="6" name="TextBox 5">
            <a:extLst>
              <a:ext uri="{FF2B5EF4-FFF2-40B4-BE49-F238E27FC236}">
                <a16:creationId xmlns:a16="http://schemas.microsoft.com/office/drawing/2014/main" id="{7F92499C-5125-41E1-ADF5-482F7B7DE0E4}"/>
              </a:ext>
            </a:extLst>
          </p:cNvPr>
          <p:cNvSpPr txBox="1"/>
          <p:nvPr/>
        </p:nvSpPr>
        <p:spPr>
          <a:xfrm>
            <a:off x="5872370" y="2849207"/>
            <a:ext cx="720693" cy="954107"/>
          </a:xfrm>
          <a:prstGeom prst="rect">
            <a:avLst/>
          </a:prstGeom>
          <a:noFill/>
        </p:spPr>
        <p:txBody>
          <a:bodyPr wrap="square" rtlCol="0">
            <a:spAutoFit/>
          </a:bodyPr>
          <a:lstStyle/>
          <a:p>
            <a:r>
              <a:rPr lang="en-US" sz="1400" dirty="0">
                <a:latin typeface="Microsoft JhengHei" panose="020B0604030504040204" pitchFamily="34" charset="-120"/>
                <a:ea typeface="Microsoft JhengHei" panose="020B0604030504040204" pitchFamily="34" charset="-120"/>
              </a:rPr>
              <a:t>% of row that is a crop</a:t>
            </a:r>
          </a:p>
        </p:txBody>
      </p:sp>
      <p:sp>
        <p:nvSpPr>
          <p:cNvPr id="7" name="TextBox 6">
            <a:extLst>
              <a:ext uri="{FF2B5EF4-FFF2-40B4-BE49-F238E27FC236}">
                <a16:creationId xmlns:a16="http://schemas.microsoft.com/office/drawing/2014/main" id="{9FB9B12F-AD82-439B-8412-63B4FEDA10F5}"/>
              </a:ext>
            </a:extLst>
          </p:cNvPr>
          <p:cNvSpPr txBox="1"/>
          <p:nvPr/>
        </p:nvSpPr>
        <p:spPr>
          <a:xfrm>
            <a:off x="8790879" y="5069028"/>
            <a:ext cx="1074302" cy="307777"/>
          </a:xfrm>
          <a:prstGeom prst="rect">
            <a:avLst/>
          </a:prstGeom>
          <a:noFill/>
        </p:spPr>
        <p:txBody>
          <a:bodyPr wrap="square" rtlCol="0">
            <a:spAutoFit/>
          </a:bodyPr>
          <a:lstStyle/>
          <a:p>
            <a:r>
              <a:rPr lang="en-US" sz="1400" dirty="0">
                <a:latin typeface="Microsoft JhengHei" panose="020B0604030504040204" pitchFamily="34" charset="-120"/>
                <a:ea typeface="Microsoft JhengHei" panose="020B0604030504040204" pitchFamily="34" charset="-120"/>
              </a:rPr>
              <a:t>x column</a:t>
            </a:r>
          </a:p>
        </p:txBody>
      </p:sp>
      <p:pic>
        <p:nvPicPr>
          <p:cNvPr id="3" name="Picture 2">
            <a:extLst>
              <a:ext uri="{FF2B5EF4-FFF2-40B4-BE49-F238E27FC236}">
                <a16:creationId xmlns:a16="http://schemas.microsoft.com/office/drawing/2014/main" id="{5E50C442-86B3-496A-846B-0ADB283E6974}"/>
              </a:ext>
            </a:extLst>
          </p:cNvPr>
          <p:cNvPicPr>
            <a:picLocks noChangeAspect="1"/>
          </p:cNvPicPr>
          <p:nvPr/>
        </p:nvPicPr>
        <p:blipFill>
          <a:blip r:embed="rId3"/>
          <a:stretch>
            <a:fillRect/>
          </a:stretch>
        </p:blipFill>
        <p:spPr>
          <a:xfrm>
            <a:off x="402179" y="1889760"/>
            <a:ext cx="5266475" cy="3118308"/>
          </a:xfrm>
          <a:prstGeom prst="rect">
            <a:avLst/>
          </a:prstGeom>
          <a:ln w="19050">
            <a:solidFill>
              <a:schemeClr val="tx1"/>
            </a:solidFill>
          </a:ln>
        </p:spPr>
      </p:pic>
    </p:spTree>
    <p:extLst>
      <p:ext uri="{BB962C8B-B14F-4D97-AF65-F5344CB8AC3E}">
        <p14:creationId xmlns:p14="http://schemas.microsoft.com/office/powerpoint/2010/main" val="3331835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9F330-7907-4737-9B21-17D619BEC684}"/>
              </a:ext>
            </a:extLst>
          </p:cNvPr>
          <p:cNvSpPr>
            <a:spLocks noGrp="1"/>
          </p:cNvSpPr>
          <p:nvPr>
            <p:ph type="title"/>
          </p:nvPr>
        </p:nvSpPr>
        <p:spPr>
          <a:xfrm>
            <a:off x="838200" y="276637"/>
            <a:ext cx="2465439" cy="789306"/>
          </a:xfrm>
        </p:spPr>
        <p:txBody>
          <a:bodyPr>
            <a:noAutofit/>
          </a:bodyPr>
          <a:lstStyle/>
          <a:p>
            <a:r>
              <a:rPr lang="en-US" dirty="0" err="1">
                <a:latin typeface="Microsoft JhengHei" panose="020B0604030504040204" pitchFamily="34" charset="-120"/>
                <a:ea typeface="Microsoft JhengHei" panose="020B0604030504040204" pitchFamily="34" charset="-120"/>
              </a:rPr>
              <a:t>Plushen</a:t>
            </a:r>
            <a:endParaRPr lang="en-US" dirty="0">
              <a:latin typeface="Microsoft JhengHei" panose="020B0604030504040204" pitchFamily="34" charset="-120"/>
              <a:ea typeface="Microsoft JhengHei" panose="020B0604030504040204" pitchFamily="34" charset="-120"/>
            </a:endParaRPr>
          </a:p>
        </p:txBody>
      </p:sp>
      <p:sp>
        <p:nvSpPr>
          <p:cNvPr id="3" name="Content Placeholder 2">
            <a:extLst>
              <a:ext uri="{FF2B5EF4-FFF2-40B4-BE49-F238E27FC236}">
                <a16:creationId xmlns:a16="http://schemas.microsoft.com/office/drawing/2014/main" id="{BB6B36AD-458F-44D0-A470-4042ACD5551F}"/>
              </a:ext>
            </a:extLst>
          </p:cNvPr>
          <p:cNvSpPr>
            <a:spLocks noGrp="1"/>
          </p:cNvSpPr>
          <p:nvPr>
            <p:ph idx="1"/>
          </p:nvPr>
        </p:nvSpPr>
        <p:spPr>
          <a:xfrm>
            <a:off x="657007" y="1020957"/>
            <a:ext cx="10515600" cy="2408043"/>
          </a:xfrm>
        </p:spPr>
        <p:txBody>
          <a:bodyPr>
            <a:normAutofit lnSpcReduction="10000"/>
          </a:bodyPr>
          <a:lstStyle/>
          <a:p>
            <a:pPr>
              <a:lnSpc>
                <a:spcPct val="100000"/>
              </a:lnSpc>
              <a:spcBef>
                <a:spcPts val="600"/>
              </a:spcBef>
              <a:spcAft>
                <a:spcPts val="600"/>
              </a:spcAft>
            </a:pPr>
            <a:r>
              <a:rPr lang="en-US" sz="2400" dirty="0">
                <a:latin typeface="Microsoft JhengHei" panose="020B0604030504040204" pitchFamily="34" charset="-120"/>
                <a:ea typeface="Microsoft JhengHei" panose="020B0604030504040204" pitchFamily="34" charset="-120"/>
              </a:rPr>
              <a:t>Erosion using the horizontal</a:t>
            </a:r>
          </a:p>
          <a:p>
            <a:pPr>
              <a:lnSpc>
                <a:spcPct val="100000"/>
              </a:lnSpc>
              <a:spcBef>
                <a:spcPts val="600"/>
              </a:spcBef>
              <a:spcAft>
                <a:spcPts val="600"/>
              </a:spcAft>
            </a:pPr>
            <a:r>
              <a:rPr lang="en-US" sz="2400" dirty="0">
                <a:latin typeface="Microsoft JhengHei" panose="020B0604030504040204" pitchFamily="34" charset="-120"/>
                <a:ea typeface="Microsoft JhengHei" panose="020B0604030504040204" pitchFamily="34" charset="-120"/>
              </a:rPr>
              <a:t>Dilate using vertical</a:t>
            </a:r>
          </a:p>
          <a:p>
            <a:pPr marL="0" indent="0">
              <a:lnSpc>
                <a:spcPct val="100000"/>
              </a:lnSpc>
              <a:spcBef>
                <a:spcPts val="600"/>
              </a:spcBef>
              <a:spcAft>
                <a:spcPts val="600"/>
              </a:spcAft>
              <a:buNone/>
            </a:pPr>
            <a:endParaRPr lang="en-US" sz="2400" dirty="0">
              <a:latin typeface="Microsoft JhengHei" panose="020B0604030504040204" pitchFamily="34" charset="-120"/>
              <a:ea typeface="Microsoft JhengHei" panose="020B0604030504040204" pitchFamily="34" charset="-120"/>
            </a:endParaRPr>
          </a:p>
          <a:p>
            <a:pPr marL="0" indent="0">
              <a:lnSpc>
                <a:spcPct val="100000"/>
              </a:lnSpc>
              <a:spcBef>
                <a:spcPts val="0"/>
              </a:spcBef>
              <a:buNone/>
            </a:pPr>
            <a:endParaRPr lang="en-US" sz="2400" dirty="0">
              <a:latin typeface="Microsoft JhengHei" panose="020B0604030504040204" pitchFamily="34" charset="-120"/>
              <a:ea typeface="Microsoft JhengHei" panose="020B0604030504040204" pitchFamily="34" charset="-120"/>
            </a:endParaRPr>
          </a:p>
          <a:p>
            <a:pPr>
              <a:lnSpc>
                <a:spcPct val="100000"/>
              </a:lnSpc>
              <a:spcBef>
                <a:spcPts val="600"/>
              </a:spcBef>
              <a:spcAft>
                <a:spcPts val="600"/>
              </a:spcAft>
            </a:pPr>
            <a:r>
              <a:rPr lang="en-US" sz="2400" dirty="0">
                <a:latin typeface="Microsoft JhengHei" panose="020B0604030504040204" pitchFamily="34" charset="-120"/>
                <a:ea typeface="Microsoft JhengHei" panose="020B0604030504040204" pitchFamily="34" charset="-120"/>
              </a:rPr>
              <a:t>Careful to not overextend, making artificially long crop segments.</a:t>
            </a:r>
          </a:p>
          <a:p>
            <a:pPr marL="0" indent="0">
              <a:lnSpc>
                <a:spcPct val="100000"/>
              </a:lnSpc>
              <a:spcBef>
                <a:spcPts val="600"/>
              </a:spcBef>
              <a:spcAft>
                <a:spcPts val="600"/>
              </a:spcAft>
              <a:buNone/>
            </a:pPr>
            <a:endParaRPr lang="en-US" sz="2400" dirty="0">
              <a:latin typeface="Microsoft JhengHei" panose="020B0604030504040204" pitchFamily="34" charset="-120"/>
              <a:ea typeface="Microsoft JhengHei" panose="020B0604030504040204" pitchFamily="34" charset="-120"/>
            </a:endParaRPr>
          </a:p>
        </p:txBody>
      </p:sp>
      <p:pic>
        <p:nvPicPr>
          <p:cNvPr id="7" name="Picture 6">
            <a:extLst>
              <a:ext uri="{FF2B5EF4-FFF2-40B4-BE49-F238E27FC236}">
                <a16:creationId xmlns:a16="http://schemas.microsoft.com/office/drawing/2014/main" id="{97D185E3-1B23-4ABD-B831-2A1FD09D39BF}"/>
              </a:ext>
            </a:extLst>
          </p:cNvPr>
          <p:cNvPicPr>
            <a:picLocks noChangeAspect="1"/>
          </p:cNvPicPr>
          <p:nvPr/>
        </p:nvPicPr>
        <p:blipFill>
          <a:blip r:embed="rId2"/>
          <a:stretch>
            <a:fillRect/>
          </a:stretch>
        </p:blipFill>
        <p:spPr>
          <a:xfrm>
            <a:off x="421960" y="3429000"/>
            <a:ext cx="5663506" cy="3277539"/>
          </a:xfrm>
          <a:prstGeom prst="rect">
            <a:avLst/>
          </a:prstGeom>
        </p:spPr>
      </p:pic>
      <p:pic>
        <p:nvPicPr>
          <p:cNvPr id="5" name="Picture 4">
            <a:extLst>
              <a:ext uri="{FF2B5EF4-FFF2-40B4-BE49-F238E27FC236}">
                <a16:creationId xmlns:a16="http://schemas.microsoft.com/office/drawing/2014/main" id="{3A3C496D-5EEC-4660-AC1F-1365EEB058DB}"/>
              </a:ext>
            </a:extLst>
          </p:cNvPr>
          <p:cNvPicPr>
            <a:picLocks noChangeAspect="1"/>
          </p:cNvPicPr>
          <p:nvPr/>
        </p:nvPicPr>
        <p:blipFill rotWithShape="1">
          <a:blip r:embed="rId3"/>
          <a:srcRect l="4514" t="5027" r="1097" b="11371"/>
          <a:stretch/>
        </p:blipFill>
        <p:spPr>
          <a:xfrm>
            <a:off x="6240446" y="3429000"/>
            <a:ext cx="5529594" cy="3277539"/>
          </a:xfrm>
          <a:prstGeom prst="rect">
            <a:avLst/>
          </a:prstGeom>
        </p:spPr>
      </p:pic>
      <p:grpSp>
        <p:nvGrpSpPr>
          <p:cNvPr id="15" name="Group 14">
            <a:extLst>
              <a:ext uri="{FF2B5EF4-FFF2-40B4-BE49-F238E27FC236}">
                <a16:creationId xmlns:a16="http://schemas.microsoft.com/office/drawing/2014/main" id="{5F04226A-1582-4624-B0DB-5D8FB2B77593}"/>
              </a:ext>
            </a:extLst>
          </p:cNvPr>
          <p:cNvGrpSpPr/>
          <p:nvPr/>
        </p:nvGrpSpPr>
        <p:grpSpPr>
          <a:xfrm>
            <a:off x="5153662" y="848348"/>
            <a:ext cx="1668517" cy="1364748"/>
            <a:chOff x="8325472" y="288801"/>
            <a:chExt cx="1668517" cy="1364748"/>
          </a:xfrm>
        </p:grpSpPr>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1CD0465F-C1AD-4024-9225-C5453EF9DA05}"/>
                    </a:ext>
                  </a:extLst>
                </p:cNvPr>
                <p:cNvSpPr txBox="1">
                  <a:spLocks/>
                </p:cNvSpPr>
                <p:nvPr/>
              </p:nvSpPr>
              <p:spPr>
                <a:xfrm>
                  <a:off x="8325472" y="327986"/>
                  <a:ext cx="1668517"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en-US" i="1" smtClean="0">
                                <a:latin typeface="Cambria Math" panose="02040503050406030204" pitchFamily="18" charset="0"/>
                              </a:rPr>
                            </m:ctrlPr>
                          </m:mPr>
                          <m:mr>
                            <m:e/>
                            <m:e/>
                            <m:e/>
                          </m:mr>
                          <m:mr>
                            <m:e>
                              <m:r>
                                <a:rPr lang="en-US" b="0" i="1" smtClean="0">
                                  <a:latin typeface="Cambria Math" panose="02040503050406030204" pitchFamily="18" charset="0"/>
                                </a:rPr>
                                <m:t>1</m:t>
                              </m:r>
                            </m:e>
                            <m:e>
                              <m:r>
                                <a:rPr lang="en-US" i="1" smtClean="0">
                                  <a:solidFill>
                                    <a:srgbClr val="C00000"/>
                                  </a:solidFill>
                                  <a:latin typeface="Cambria Math" panose="02040503050406030204" pitchFamily="18" charset="0"/>
                                </a:rPr>
                                <m:t>1</m:t>
                              </m:r>
                            </m:e>
                            <m:e>
                              <m:r>
                                <a:rPr lang="en-US" b="0" i="1" smtClean="0">
                                  <a:latin typeface="Cambria Math" panose="02040503050406030204" pitchFamily="18" charset="0"/>
                                </a:rPr>
                                <m:t>1</m:t>
                              </m:r>
                            </m:e>
                          </m:mr>
                          <m:mr>
                            <m:e/>
                            <m:e/>
                            <m:e/>
                          </m:mr>
                        </m:m>
                      </m:oMath>
                    </m:oMathPara>
                  </a14:m>
                  <a:endParaRPr lang="en-US" dirty="0"/>
                </a:p>
              </p:txBody>
            </p:sp>
          </mc:Choice>
          <mc:Fallback xmlns="">
            <p:sp>
              <p:nvSpPr>
                <p:cNvPr id="8" name="Content Placeholder 2">
                  <a:extLst>
                    <a:ext uri="{FF2B5EF4-FFF2-40B4-BE49-F238E27FC236}">
                      <a16:creationId xmlns:a16="http://schemas.microsoft.com/office/drawing/2014/main" id="{1CD0465F-C1AD-4024-9225-C5453EF9DA05}"/>
                    </a:ext>
                  </a:extLst>
                </p:cNvPr>
                <p:cNvSpPr txBox="1">
                  <a:spLocks noRot="1" noChangeAspect="1" noMove="1" noResize="1" noEditPoints="1" noAdjustHandles="1" noChangeArrowheads="1" noChangeShapeType="1" noTextEdit="1"/>
                </p:cNvSpPr>
                <p:nvPr/>
              </p:nvSpPr>
              <p:spPr>
                <a:xfrm>
                  <a:off x="8325472" y="327986"/>
                  <a:ext cx="1668517" cy="1325563"/>
                </a:xfrm>
                <a:prstGeom prst="rect">
                  <a:avLst/>
                </a:prstGeom>
                <a:blipFill>
                  <a:blip r:embed="rId4"/>
                  <a:stretch>
                    <a:fillRect/>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DB69036D-AB3E-4639-AC24-69E2D64BF92B}"/>
                </a:ext>
              </a:extLst>
            </p:cNvPr>
            <p:cNvGrpSpPr/>
            <p:nvPr/>
          </p:nvGrpSpPr>
          <p:grpSpPr>
            <a:xfrm>
              <a:off x="8496949" y="288801"/>
              <a:ext cx="1325564" cy="656965"/>
              <a:chOff x="6821845" y="270283"/>
              <a:chExt cx="1325564" cy="656965"/>
            </a:xfrm>
          </p:grpSpPr>
          <p:sp>
            <p:nvSpPr>
              <p:cNvPr id="9" name="Left Brace 8">
                <a:extLst>
                  <a:ext uri="{FF2B5EF4-FFF2-40B4-BE49-F238E27FC236}">
                    <a16:creationId xmlns:a16="http://schemas.microsoft.com/office/drawing/2014/main" id="{D6F8C77A-65FD-4108-8B8B-939F095B984E}"/>
                  </a:ext>
                </a:extLst>
              </p:cNvPr>
              <p:cNvSpPr/>
              <p:nvPr/>
            </p:nvSpPr>
            <p:spPr>
              <a:xfrm rot="5400000">
                <a:off x="7379525" y="-287396"/>
                <a:ext cx="210206" cy="132556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0A70C7EF-6A6D-4D77-978B-39042688882A}"/>
                  </a:ext>
                </a:extLst>
              </p:cNvPr>
              <p:cNvSpPr/>
              <p:nvPr/>
            </p:nvSpPr>
            <p:spPr>
              <a:xfrm rot="5400000">
                <a:off x="7437331" y="217170"/>
                <a:ext cx="94592" cy="132556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grpSp>
        <p:nvGrpSpPr>
          <p:cNvPr id="6" name="Group 5">
            <a:extLst>
              <a:ext uri="{FF2B5EF4-FFF2-40B4-BE49-F238E27FC236}">
                <a16:creationId xmlns:a16="http://schemas.microsoft.com/office/drawing/2014/main" id="{827B75AE-5857-4988-A3BB-1969B3936ADA}"/>
              </a:ext>
            </a:extLst>
          </p:cNvPr>
          <p:cNvGrpSpPr/>
          <p:nvPr/>
        </p:nvGrpSpPr>
        <p:grpSpPr>
          <a:xfrm>
            <a:off x="3341289" y="1485000"/>
            <a:ext cx="1668517" cy="1409342"/>
            <a:chOff x="9132931" y="172775"/>
            <a:chExt cx="1668517" cy="1409342"/>
          </a:xfrm>
        </p:grpSpPr>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9BDB469B-8EF5-4E90-97BB-0E3E1ADC6EFC}"/>
                    </a:ext>
                  </a:extLst>
                </p:cNvPr>
                <p:cNvSpPr txBox="1">
                  <a:spLocks/>
                </p:cNvSpPr>
                <p:nvPr/>
              </p:nvSpPr>
              <p:spPr>
                <a:xfrm>
                  <a:off x="9132931" y="256554"/>
                  <a:ext cx="1668517"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m>
                          <m:mPr>
                            <m:plcHide m:val="on"/>
                            <m:mcs>
                              <m:mc>
                                <m:mcPr>
                                  <m:count m:val="3"/>
                                  <m:mcJc m:val="center"/>
                                </m:mcPr>
                              </m:mc>
                            </m:mcs>
                            <m:ctrlPr>
                              <a:rPr lang="en-US" i="1" smtClean="0">
                                <a:latin typeface="Cambria Math" panose="02040503050406030204" pitchFamily="18" charset="0"/>
                              </a:rPr>
                            </m:ctrlPr>
                          </m:mPr>
                          <m:mr>
                            <m:e/>
                            <m:e>
                              <m:r>
                                <a:rPr lang="en-US" b="0" i="1" smtClean="0">
                                  <a:latin typeface="Cambria Math" panose="02040503050406030204" pitchFamily="18" charset="0"/>
                                </a:rPr>
                                <m:t>1</m:t>
                              </m:r>
                            </m:e>
                            <m:e/>
                          </m:mr>
                          <m:mr>
                            <m:e/>
                            <m:e>
                              <m:r>
                                <a:rPr lang="en-US" i="1" smtClean="0">
                                  <a:solidFill>
                                    <a:srgbClr val="C00000"/>
                                  </a:solidFill>
                                  <a:latin typeface="Cambria Math" panose="02040503050406030204" pitchFamily="18" charset="0"/>
                                </a:rPr>
                                <m:t>1</m:t>
                              </m:r>
                            </m:e>
                            <m:e/>
                          </m:mr>
                          <m:mr>
                            <m:e/>
                            <m:e>
                              <m:r>
                                <a:rPr lang="en-US" b="0" i="1" smtClean="0">
                                  <a:latin typeface="Cambria Math" panose="02040503050406030204" pitchFamily="18" charset="0"/>
                                </a:rPr>
                                <m:t>1</m:t>
                              </m:r>
                            </m:e>
                            <m:e/>
                          </m:mr>
                        </m:m>
                      </m:oMath>
                    </m:oMathPara>
                  </a14:m>
                  <a:endParaRPr lang="en-US" dirty="0"/>
                </a:p>
              </p:txBody>
            </p:sp>
          </mc:Choice>
          <mc:Fallback xmlns="">
            <p:sp>
              <p:nvSpPr>
                <p:cNvPr id="12" name="Content Placeholder 2">
                  <a:extLst>
                    <a:ext uri="{FF2B5EF4-FFF2-40B4-BE49-F238E27FC236}">
                      <a16:creationId xmlns:a16="http://schemas.microsoft.com/office/drawing/2014/main" id="{9BDB469B-8EF5-4E90-97BB-0E3E1ADC6EFC}"/>
                    </a:ext>
                  </a:extLst>
                </p:cNvPr>
                <p:cNvSpPr txBox="1">
                  <a:spLocks noRot="1" noChangeAspect="1" noMove="1" noResize="1" noEditPoints="1" noAdjustHandles="1" noChangeArrowheads="1" noChangeShapeType="1" noTextEdit="1"/>
                </p:cNvSpPr>
                <p:nvPr/>
              </p:nvSpPr>
              <p:spPr>
                <a:xfrm>
                  <a:off x="9132931" y="256554"/>
                  <a:ext cx="1668517" cy="1325563"/>
                </a:xfrm>
                <a:prstGeom prst="rect">
                  <a:avLst/>
                </a:prstGeom>
                <a:blipFill>
                  <a:blip r:embed="rId5"/>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69C41490-4CFB-4870-9889-AD7BF3158D6B}"/>
                </a:ext>
              </a:extLst>
            </p:cNvPr>
            <p:cNvGrpSpPr/>
            <p:nvPr/>
          </p:nvGrpSpPr>
          <p:grpSpPr>
            <a:xfrm>
              <a:off x="9628474" y="172775"/>
              <a:ext cx="644294" cy="1325563"/>
              <a:chOff x="9628474" y="172775"/>
              <a:chExt cx="644294" cy="1325563"/>
            </a:xfrm>
          </p:grpSpPr>
          <p:sp>
            <p:nvSpPr>
              <p:cNvPr id="13" name="Left Brace 12">
                <a:extLst>
                  <a:ext uri="{FF2B5EF4-FFF2-40B4-BE49-F238E27FC236}">
                    <a16:creationId xmlns:a16="http://schemas.microsoft.com/office/drawing/2014/main" id="{EA0197D4-8009-4F1C-92DA-E086EBFE9B5D}"/>
                  </a:ext>
                </a:extLst>
              </p:cNvPr>
              <p:cNvSpPr/>
              <p:nvPr/>
            </p:nvSpPr>
            <p:spPr>
              <a:xfrm>
                <a:off x="9628474" y="172775"/>
                <a:ext cx="210206" cy="132556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08164B85-FFBC-45D8-AA0A-72B6162F525F}"/>
                  </a:ext>
                </a:extLst>
              </p:cNvPr>
              <p:cNvSpPr/>
              <p:nvPr/>
            </p:nvSpPr>
            <p:spPr>
              <a:xfrm>
                <a:off x="10178176" y="172775"/>
                <a:ext cx="94592" cy="132556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grpSp>
    </p:spTree>
    <p:extLst>
      <p:ext uri="{BB962C8B-B14F-4D97-AF65-F5344CB8AC3E}">
        <p14:creationId xmlns:p14="http://schemas.microsoft.com/office/powerpoint/2010/main" val="2807982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D8556-952F-4D47-954D-00E1BF4BE58F}"/>
              </a:ext>
            </a:extLst>
          </p:cNvPr>
          <p:cNvSpPr>
            <a:spLocks noGrp="1"/>
          </p:cNvSpPr>
          <p:nvPr>
            <p:ph type="title"/>
          </p:nvPr>
        </p:nvSpPr>
        <p:spPr>
          <a:xfrm>
            <a:off x="838200" y="365125"/>
            <a:ext cx="10515600" cy="835025"/>
          </a:xfrm>
        </p:spPr>
        <p:txBody>
          <a:bodyPr/>
          <a:lstStyle/>
          <a:p>
            <a:r>
              <a:rPr lang="en-US" dirty="0">
                <a:latin typeface="Microsoft JhengHei" panose="020B0604030504040204" pitchFamily="34" charset="-120"/>
                <a:ea typeface="Microsoft JhengHei" panose="020B0604030504040204" pitchFamily="34" charset="-120"/>
              </a:rPr>
              <a:t>How to get the crop lines</a:t>
            </a:r>
          </a:p>
        </p:txBody>
      </p:sp>
      <p:sp>
        <p:nvSpPr>
          <p:cNvPr id="3" name="Content Placeholder 2">
            <a:extLst>
              <a:ext uri="{FF2B5EF4-FFF2-40B4-BE49-F238E27FC236}">
                <a16:creationId xmlns:a16="http://schemas.microsoft.com/office/drawing/2014/main" id="{B8D6CBB4-072C-42B2-81BF-F22335699C07}"/>
              </a:ext>
            </a:extLst>
          </p:cNvPr>
          <p:cNvSpPr>
            <a:spLocks noGrp="1"/>
          </p:cNvSpPr>
          <p:nvPr>
            <p:ph idx="1"/>
          </p:nvPr>
        </p:nvSpPr>
        <p:spPr>
          <a:xfrm>
            <a:off x="838200" y="1360570"/>
            <a:ext cx="10515600" cy="1853605"/>
          </a:xfrm>
        </p:spPr>
        <p:txBody>
          <a:bodyPr>
            <a:normAutofit/>
          </a:bodyPr>
          <a:lstStyle/>
          <a:p>
            <a:r>
              <a:rPr lang="en-US" sz="2400" dirty="0">
                <a:latin typeface="Microsoft JhengHei" panose="020B0604030504040204" pitchFamily="34" charset="-120"/>
                <a:ea typeface="Microsoft JhengHei" panose="020B0604030504040204" pitchFamily="34" charset="-120"/>
              </a:rPr>
              <a:t>The morphed image will now have a smooth spline applied to produce a cleaner result for further computations.</a:t>
            </a:r>
          </a:p>
          <a:p>
            <a:r>
              <a:rPr lang="en-US" sz="2400" dirty="0">
                <a:latin typeface="Microsoft JhengHei" panose="020B0604030504040204" pitchFamily="34" charset="-120"/>
                <a:ea typeface="Microsoft JhengHei" panose="020B0604030504040204" pitchFamily="34" charset="-120"/>
              </a:rPr>
              <a:t>Our smoothing intensity is as minimal as possible to not change the image too drastically.</a:t>
            </a:r>
          </a:p>
        </p:txBody>
      </p:sp>
      <p:pic>
        <p:nvPicPr>
          <p:cNvPr id="4" name="Picture 3">
            <a:extLst>
              <a:ext uri="{FF2B5EF4-FFF2-40B4-BE49-F238E27FC236}">
                <a16:creationId xmlns:a16="http://schemas.microsoft.com/office/drawing/2014/main" id="{F421B22A-1E39-4176-B29C-0624CB85DF9B}"/>
              </a:ext>
            </a:extLst>
          </p:cNvPr>
          <p:cNvPicPr>
            <a:picLocks noChangeAspect="1"/>
          </p:cNvPicPr>
          <p:nvPr/>
        </p:nvPicPr>
        <p:blipFill>
          <a:blip r:embed="rId2"/>
          <a:stretch>
            <a:fillRect/>
          </a:stretch>
        </p:blipFill>
        <p:spPr>
          <a:xfrm>
            <a:off x="6286421" y="2962315"/>
            <a:ext cx="5544371" cy="3324693"/>
          </a:xfrm>
          <a:prstGeom prst="rect">
            <a:avLst/>
          </a:prstGeom>
        </p:spPr>
      </p:pic>
      <p:pic>
        <p:nvPicPr>
          <p:cNvPr id="5" name="Picture 4">
            <a:extLst>
              <a:ext uri="{FF2B5EF4-FFF2-40B4-BE49-F238E27FC236}">
                <a16:creationId xmlns:a16="http://schemas.microsoft.com/office/drawing/2014/main" id="{A6C6622A-3D36-4450-A0FE-035FB8FD9C68}"/>
              </a:ext>
            </a:extLst>
          </p:cNvPr>
          <p:cNvPicPr>
            <a:picLocks noChangeAspect="1"/>
          </p:cNvPicPr>
          <p:nvPr/>
        </p:nvPicPr>
        <p:blipFill>
          <a:blip r:embed="rId3"/>
          <a:stretch>
            <a:fillRect/>
          </a:stretch>
        </p:blipFill>
        <p:spPr>
          <a:xfrm>
            <a:off x="361208" y="2962315"/>
            <a:ext cx="5720062" cy="3324693"/>
          </a:xfrm>
          <a:prstGeom prst="rect">
            <a:avLst/>
          </a:prstGeom>
        </p:spPr>
      </p:pic>
    </p:spTree>
    <p:extLst>
      <p:ext uri="{BB962C8B-B14F-4D97-AF65-F5344CB8AC3E}">
        <p14:creationId xmlns:p14="http://schemas.microsoft.com/office/powerpoint/2010/main" val="11148462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49B20-FD93-46EC-879C-DFBB63658384}"/>
              </a:ext>
            </a:extLst>
          </p:cNvPr>
          <p:cNvSpPr>
            <a:spLocks noGrp="1"/>
          </p:cNvSpPr>
          <p:nvPr>
            <p:ph type="title"/>
          </p:nvPr>
        </p:nvSpPr>
        <p:spPr>
          <a:xfrm>
            <a:off x="838200" y="239395"/>
            <a:ext cx="10515600" cy="1052195"/>
          </a:xfrm>
        </p:spPr>
        <p:txBody>
          <a:bodyPr/>
          <a:lstStyle/>
          <a:p>
            <a:r>
              <a:rPr lang="en-US" dirty="0">
                <a:latin typeface="Microsoft JhengHei" panose="020B0604030504040204" pitchFamily="34" charset="-120"/>
                <a:ea typeface="Microsoft JhengHei" panose="020B0604030504040204" pitchFamily="34" charset="-120"/>
              </a:rPr>
              <a:t>Finding the Peaks &amp; Valleys</a:t>
            </a:r>
          </a:p>
        </p:txBody>
      </p:sp>
      <p:grpSp>
        <p:nvGrpSpPr>
          <p:cNvPr id="7" name="Group 6">
            <a:extLst>
              <a:ext uri="{FF2B5EF4-FFF2-40B4-BE49-F238E27FC236}">
                <a16:creationId xmlns:a16="http://schemas.microsoft.com/office/drawing/2014/main" id="{1E25124C-701D-45D6-B9E3-FCE9750BC11F}"/>
              </a:ext>
            </a:extLst>
          </p:cNvPr>
          <p:cNvGrpSpPr/>
          <p:nvPr/>
        </p:nvGrpSpPr>
        <p:grpSpPr>
          <a:xfrm>
            <a:off x="3287964" y="1291590"/>
            <a:ext cx="8698296" cy="4879324"/>
            <a:chOff x="1245870" y="2017473"/>
            <a:chExt cx="8698296" cy="4493410"/>
          </a:xfrm>
        </p:grpSpPr>
        <p:pic>
          <p:nvPicPr>
            <p:cNvPr id="4" name="Picture 3">
              <a:extLst>
                <a:ext uri="{FF2B5EF4-FFF2-40B4-BE49-F238E27FC236}">
                  <a16:creationId xmlns:a16="http://schemas.microsoft.com/office/drawing/2014/main" id="{E463383E-2BD2-4D07-9C92-D704BBEE8022}"/>
                </a:ext>
              </a:extLst>
            </p:cNvPr>
            <p:cNvPicPr>
              <a:picLocks noChangeAspect="1"/>
            </p:cNvPicPr>
            <p:nvPr/>
          </p:nvPicPr>
          <p:blipFill>
            <a:blip r:embed="rId2"/>
            <a:stretch>
              <a:fillRect/>
            </a:stretch>
          </p:blipFill>
          <p:spPr>
            <a:xfrm>
              <a:off x="2057400" y="2017473"/>
              <a:ext cx="7886766" cy="4195948"/>
            </a:xfrm>
            <a:prstGeom prst="rect">
              <a:avLst/>
            </a:prstGeom>
          </p:spPr>
        </p:pic>
        <p:sp>
          <p:nvSpPr>
            <p:cNvPr id="5" name="TextBox 4">
              <a:extLst>
                <a:ext uri="{FF2B5EF4-FFF2-40B4-BE49-F238E27FC236}">
                  <a16:creationId xmlns:a16="http://schemas.microsoft.com/office/drawing/2014/main" id="{21C2C582-44C0-4AF5-AD44-EDB342CB27D1}"/>
                </a:ext>
              </a:extLst>
            </p:cNvPr>
            <p:cNvSpPr txBox="1"/>
            <p:nvPr/>
          </p:nvSpPr>
          <p:spPr>
            <a:xfrm>
              <a:off x="1245870" y="3776833"/>
              <a:ext cx="811530" cy="938719"/>
            </a:xfrm>
            <a:prstGeom prst="rect">
              <a:avLst/>
            </a:prstGeom>
            <a:noFill/>
          </p:spPr>
          <p:txBody>
            <a:bodyPr wrap="square" rtlCol="0">
              <a:spAutoFit/>
            </a:bodyPr>
            <a:lstStyle/>
            <a:p>
              <a:r>
                <a:rPr lang="en-US" sz="1100" dirty="0">
                  <a:latin typeface="Microsoft JhengHei" panose="020B0604030504040204" pitchFamily="34" charset="-120"/>
                  <a:ea typeface="Microsoft JhengHei" panose="020B0604030504040204" pitchFamily="34" charset="-120"/>
                </a:rPr>
                <a:t>% of white pixels in the column</a:t>
              </a:r>
            </a:p>
          </p:txBody>
        </p:sp>
        <p:sp>
          <p:nvSpPr>
            <p:cNvPr id="6" name="TextBox 5">
              <a:extLst>
                <a:ext uri="{FF2B5EF4-FFF2-40B4-BE49-F238E27FC236}">
                  <a16:creationId xmlns:a16="http://schemas.microsoft.com/office/drawing/2014/main" id="{E02BC037-F660-4975-95C0-ED4499C318C4}"/>
                </a:ext>
              </a:extLst>
            </p:cNvPr>
            <p:cNvSpPr txBox="1"/>
            <p:nvPr/>
          </p:nvSpPr>
          <p:spPr>
            <a:xfrm>
              <a:off x="5301615" y="6249273"/>
              <a:ext cx="1954530" cy="261610"/>
            </a:xfrm>
            <a:prstGeom prst="rect">
              <a:avLst/>
            </a:prstGeom>
            <a:noFill/>
          </p:spPr>
          <p:txBody>
            <a:bodyPr wrap="square" rtlCol="0">
              <a:spAutoFit/>
            </a:bodyPr>
            <a:lstStyle/>
            <a:p>
              <a:r>
                <a:rPr lang="en-US" sz="1100" dirty="0">
                  <a:latin typeface="Microsoft JhengHei" panose="020B0604030504040204" pitchFamily="34" charset="-120"/>
                  <a:ea typeface="Microsoft JhengHei" panose="020B0604030504040204" pitchFamily="34" charset="-120"/>
                </a:rPr>
                <a:t>Column of image</a:t>
              </a:r>
            </a:p>
          </p:txBody>
        </p:sp>
      </p:grpSp>
      <p:sp>
        <p:nvSpPr>
          <p:cNvPr id="8" name="TextBox 7">
            <a:extLst>
              <a:ext uri="{FF2B5EF4-FFF2-40B4-BE49-F238E27FC236}">
                <a16:creationId xmlns:a16="http://schemas.microsoft.com/office/drawing/2014/main" id="{CC8C394A-57BF-4FA6-B9AC-A065ECD1727A}"/>
              </a:ext>
            </a:extLst>
          </p:cNvPr>
          <p:cNvSpPr txBox="1"/>
          <p:nvPr/>
        </p:nvSpPr>
        <p:spPr>
          <a:xfrm>
            <a:off x="205740" y="1315736"/>
            <a:ext cx="2857500" cy="6017032"/>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2000" dirty="0">
                <a:latin typeface="Microsoft JhengHei" panose="020B0604030504040204" pitchFamily="34" charset="-120"/>
                <a:ea typeface="Microsoft JhengHei" panose="020B0604030504040204" pitchFamily="34" charset="-120"/>
              </a:rPr>
              <a:t>Using basic local max and local minimum locators, we essentially found the crop centers and the gaps in-between.</a:t>
            </a:r>
          </a:p>
          <a:p>
            <a:pPr marL="285750" indent="-285750">
              <a:spcBef>
                <a:spcPts val="600"/>
              </a:spcBef>
              <a:spcAft>
                <a:spcPts val="600"/>
              </a:spcAft>
              <a:buFont typeface="Arial" panose="020B0604020202020204" pitchFamily="34" charset="0"/>
              <a:buChar char="•"/>
            </a:pPr>
            <a:r>
              <a:rPr lang="en-US" sz="2000" dirty="0">
                <a:latin typeface="Microsoft JhengHei" panose="020B0604030504040204" pitchFamily="34" charset="-120"/>
                <a:ea typeface="Microsoft JhengHei" panose="020B0604030504040204" pitchFamily="34" charset="-120"/>
              </a:rPr>
              <a:t>Now we need to only select the true peaks and ignore the false ones in the valleys.</a:t>
            </a:r>
          </a:p>
          <a:p>
            <a:pPr marL="285750" indent="-285750">
              <a:spcBef>
                <a:spcPts val="600"/>
              </a:spcBef>
              <a:spcAft>
                <a:spcPts val="600"/>
              </a:spcAft>
              <a:buFont typeface="Arial" panose="020B0604020202020204" pitchFamily="34" charset="0"/>
              <a:buChar char="•"/>
            </a:pPr>
            <a:r>
              <a:rPr lang="en-US" sz="2000" dirty="0">
                <a:latin typeface="Microsoft JhengHei" panose="020B0604030504040204" pitchFamily="34" charset="-120"/>
                <a:ea typeface="Microsoft JhengHei" panose="020B0604030504040204" pitchFamily="34" charset="-120"/>
              </a:rPr>
              <a:t>These false peaks are created by random noise between crop rows</a:t>
            </a:r>
          </a:p>
          <a:p>
            <a:endParaRPr lang="en-US" sz="2000" dirty="0">
              <a:latin typeface="Microsoft JhengHei" panose="020B0604030504040204" pitchFamily="34" charset="-120"/>
              <a:ea typeface="Microsoft JhengHei" panose="020B0604030504040204" pitchFamily="34" charset="-120"/>
            </a:endParaRPr>
          </a:p>
          <a:p>
            <a:endParaRPr lang="en-US" sz="2000"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561045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11050-2BA1-41C5-8684-91077B723954}"/>
              </a:ext>
            </a:extLst>
          </p:cNvPr>
          <p:cNvSpPr>
            <a:spLocks noGrp="1"/>
          </p:cNvSpPr>
          <p:nvPr>
            <p:ph type="title"/>
          </p:nvPr>
        </p:nvSpPr>
        <p:spPr/>
        <p:txBody>
          <a:bodyPr/>
          <a:lstStyle/>
          <a:p>
            <a:r>
              <a:rPr lang="en-US" dirty="0">
                <a:latin typeface="Microsoft JhengHei" panose="020B0604030504040204" pitchFamily="34" charset="-120"/>
                <a:ea typeface="Microsoft JhengHei" panose="020B0604030504040204" pitchFamily="34" charset="-120"/>
              </a:rPr>
              <a:t>Finding Authentic Crop Rows</a:t>
            </a:r>
          </a:p>
        </p:txBody>
      </p:sp>
      <p:pic>
        <p:nvPicPr>
          <p:cNvPr id="4" name="Picture 3">
            <a:extLst>
              <a:ext uri="{FF2B5EF4-FFF2-40B4-BE49-F238E27FC236}">
                <a16:creationId xmlns:a16="http://schemas.microsoft.com/office/drawing/2014/main" id="{26E2E3EF-F5DF-4365-9C40-EE521123D038}"/>
              </a:ext>
            </a:extLst>
          </p:cNvPr>
          <p:cNvPicPr>
            <a:picLocks noChangeAspect="1"/>
          </p:cNvPicPr>
          <p:nvPr/>
        </p:nvPicPr>
        <p:blipFill>
          <a:blip r:embed="rId2"/>
          <a:stretch>
            <a:fillRect/>
          </a:stretch>
        </p:blipFill>
        <p:spPr>
          <a:xfrm>
            <a:off x="4094041" y="1896972"/>
            <a:ext cx="7917913" cy="4247317"/>
          </a:xfrm>
          <a:prstGeom prst="rect">
            <a:avLst/>
          </a:prstGeom>
        </p:spPr>
      </p:pic>
      <p:sp>
        <p:nvSpPr>
          <p:cNvPr id="5" name="TextBox 4">
            <a:extLst>
              <a:ext uri="{FF2B5EF4-FFF2-40B4-BE49-F238E27FC236}">
                <a16:creationId xmlns:a16="http://schemas.microsoft.com/office/drawing/2014/main" id="{9D77D4E3-578F-4F9C-AAD5-754B7B293F5D}"/>
              </a:ext>
            </a:extLst>
          </p:cNvPr>
          <p:cNvSpPr txBox="1"/>
          <p:nvPr/>
        </p:nvSpPr>
        <p:spPr>
          <a:xfrm>
            <a:off x="445770" y="1870764"/>
            <a:ext cx="3486150" cy="4247317"/>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2000" dirty="0">
                <a:latin typeface="Microsoft JhengHei" panose="020B0604030504040204" pitchFamily="34" charset="-120"/>
                <a:ea typeface="Microsoft JhengHei" panose="020B0604030504040204" pitchFamily="34" charset="-120"/>
              </a:rPr>
              <a:t>For each peak look at the ratio between its left and right valley.</a:t>
            </a:r>
          </a:p>
          <a:p>
            <a:pPr marL="285750" indent="-285750">
              <a:spcBef>
                <a:spcPts val="600"/>
              </a:spcBef>
              <a:spcAft>
                <a:spcPts val="600"/>
              </a:spcAft>
              <a:buFont typeface="Arial" panose="020B0604020202020204" pitchFamily="34" charset="0"/>
              <a:buChar char="•"/>
            </a:pPr>
            <a:r>
              <a:rPr lang="en-US" sz="2000" dirty="0">
                <a:latin typeface="Microsoft JhengHei" panose="020B0604030504040204" pitchFamily="34" charset="-120"/>
                <a:ea typeface="Microsoft JhengHei" panose="020B0604030504040204" pitchFamily="34" charset="-120"/>
              </a:rPr>
              <a:t>If this ratio is acceptable, then it is deemed an authentic crop row.</a:t>
            </a:r>
          </a:p>
          <a:p>
            <a:pPr marL="285750" indent="-285750">
              <a:spcBef>
                <a:spcPts val="600"/>
              </a:spcBef>
              <a:spcAft>
                <a:spcPts val="600"/>
              </a:spcAft>
              <a:buFont typeface="Arial" panose="020B0604020202020204" pitchFamily="34" charset="0"/>
              <a:buChar char="•"/>
            </a:pPr>
            <a:r>
              <a:rPr lang="en-US" sz="2000" dirty="0">
                <a:latin typeface="Microsoft JhengHei" panose="020B0604030504040204" pitchFamily="34" charset="-120"/>
                <a:ea typeface="Microsoft JhengHei" panose="020B0604030504040204" pitchFamily="34" charset="-120"/>
              </a:rPr>
              <a:t>Ratios are the absolute value of </a:t>
            </a:r>
            <a:r>
              <a:rPr lang="en-US" sz="2000" b="1" dirty="0">
                <a:latin typeface="Microsoft JhengHei" panose="020B0604030504040204" pitchFamily="34" charset="-120"/>
                <a:ea typeface="Microsoft JhengHei" panose="020B0604030504040204" pitchFamily="34" charset="-120"/>
              </a:rPr>
              <a:t>(peak – valley) / (max value of image)</a:t>
            </a:r>
          </a:p>
          <a:p>
            <a:pPr marL="285750" indent="-285750">
              <a:spcBef>
                <a:spcPts val="600"/>
              </a:spcBef>
              <a:spcAft>
                <a:spcPts val="600"/>
              </a:spcAft>
              <a:buFont typeface="Arial" panose="020B0604020202020204" pitchFamily="34" charset="0"/>
              <a:buChar char="•"/>
            </a:pPr>
            <a:r>
              <a:rPr lang="en-US" sz="2000" dirty="0">
                <a:latin typeface="Microsoft JhengHei" panose="020B0604030504040204" pitchFamily="34" charset="-120"/>
                <a:ea typeface="Microsoft JhengHei" panose="020B0604030504040204" pitchFamily="34" charset="-120"/>
              </a:rPr>
              <a:t>The acceptable ratios are just the centers of each crop row</a:t>
            </a:r>
          </a:p>
        </p:txBody>
      </p:sp>
    </p:spTree>
    <p:extLst>
      <p:ext uri="{BB962C8B-B14F-4D97-AF65-F5344CB8AC3E}">
        <p14:creationId xmlns:p14="http://schemas.microsoft.com/office/powerpoint/2010/main" val="3512246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F6CB35-F958-4342-BEC5-8D7AD6C99C33}"/>
              </a:ext>
            </a:extLst>
          </p:cNvPr>
          <p:cNvPicPr>
            <a:picLocks noChangeAspect="1"/>
          </p:cNvPicPr>
          <p:nvPr/>
        </p:nvPicPr>
        <p:blipFill rotWithShape="1">
          <a:blip r:embed="rId2"/>
          <a:srcRect l="5222" b="8747"/>
          <a:stretch/>
        </p:blipFill>
        <p:spPr>
          <a:xfrm>
            <a:off x="1903980" y="3214897"/>
            <a:ext cx="6223857" cy="3435175"/>
          </a:xfrm>
          <a:prstGeom prst="rect">
            <a:avLst/>
          </a:prstGeom>
        </p:spPr>
      </p:pic>
      <p:pic>
        <p:nvPicPr>
          <p:cNvPr id="5" name="Picture 4">
            <a:extLst>
              <a:ext uri="{FF2B5EF4-FFF2-40B4-BE49-F238E27FC236}">
                <a16:creationId xmlns:a16="http://schemas.microsoft.com/office/drawing/2014/main" id="{6025A081-2ED6-479F-818A-E669AF906DC3}"/>
              </a:ext>
            </a:extLst>
          </p:cNvPr>
          <p:cNvPicPr>
            <a:picLocks noChangeAspect="1"/>
          </p:cNvPicPr>
          <p:nvPr/>
        </p:nvPicPr>
        <p:blipFill rotWithShape="1">
          <a:blip r:embed="rId3"/>
          <a:srcRect l="5157" t="2708" r="1714" b="9029"/>
          <a:stretch/>
        </p:blipFill>
        <p:spPr>
          <a:xfrm>
            <a:off x="1914312" y="138775"/>
            <a:ext cx="6123096" cy="3290225"/>
          </a:xfrm>
          <a:prstGeom prst="rect">
            <a:avLst/>
          </a:prstGeom>
        </p:spPr>
      </p:pic>
      <p:sp>
        <p:nvSpPr>
          <p:cNvPr id="8" name="TextBox 7">
            <a:extLst>
              <a:ext uri="{FF2B5EF4-FFF2-40B4-BE49-F238E27FC236}">
                <a16:creationId xmlns:a16="http://schemas.microsoft.com/office/drawing/2014/main" id="{5675B67A-7975-4304-BA05-6D0D09172714}"/>
              </a:ext>
            </a:extLst>
          </p:cNvPr>
          <p:cNvSpPr txBox="1"/>
          <p:nvPr/>
        </p:nvSpPr>
        <p:spPr>
          <a:xfrm>
            <a:off x="8379037" y="1783887"/>
            <a:ext cx="3451860" cy="3785652"/>
          </a:xfrm>
          <a:prstGeom prst="rect">
            <a:avLst/>
          </a:prstGeom>
          <a:noFill/>
        </p:spPr>
        <p:txBody>
          <a:bodyPr wrap="square" rtlCol="0">
            <a:spAutoFit/>
          </a:bodyPr>
          <a:lstStyle/>
          <a:p>
            <a:r>
              <a:rPr lang="en-US" sz="2400" dirty="0">
                <a:latin typeface="Microsoft JhengHei" panose="020B0604030504040204" pitchFamily="34" charset="-120"/>
                <a:ea typeface="Microsoft JhengHei" panose="020B0604030504040204" pitchFamily="34" charset="-120"/>
              </a:rPr>
              <a:t>* If the crop rows are not aligned, the more defined row portion will outweigh the other. This can be fixed by chopping up the image into smaller portions and drawing individual lines for each crop segment</a:t>
            </a:r>
          </a:p>
        </p:txBody>
      </p:sp>
    </p:spTree>
    <p:extLst>
      <p:ext uri="{BB962C8B-B14F-4D97-AF65-F5344CB8AC3E}">
        <p14:creationId xmlns:p14="http://schemas.microsoft.com/office/powerpoint/2010/main" val="2243716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301B-9E72-474C-919C-B8892A1B531A}"/>
              </a:ext>
            </a:extLst>
          </p:cNvPr>
          <p:cNvSpPr>
            <a:spLocks noGrp="1"/>
          </p:cNvSpPr>
          <p:nvPr>
            <p:ph type="title"/>
          </p:nvPr>
        </p:nvSpPr>
        <p:spPr>
          <a:xfrm>
            <a:off x="838200" y="304800"/>
            <a:ext cx="10515600" cy="931334"/>
          </a:xfrm>
        </p:spPr>
        <p:txBody>
          <a:bodyPr/>
          <a:lstStyle/>
          <a:p>
            <a:r>
              <a:rPr lang="en-US" dirty="0">
                <a:latin typeface="Microsoft JhengHei" panose="020B0604030504040204" pitchFamily="34" charset="-120"/>
                <a:ea typeface="Microsoft JhengHei" panose="020B0604030504040204" pitchFamily="34" charset="-120"/>
              </a:rPr>
              <a:t>Finding Crop Chop Points</a:t>
            </a:r>
          </a:p>
        </p:txBody>
      </p:sp>
      <p:sp>
        <p:nvSpPr>
          <p:cNvPr id="3" name="Content Placeholder 2">
            <a:extLst>
              <a:ext uri="{FF2B5EF4-FFF2-40B4-BE49-F238E27FC236}">
                <a16:creationId xmlns:a16="http://schemas.microsoft.com/office/drawing/2014/main" id="{EBC44BD5-C6F2-4431-849D-AAB13DE6801B}"/>
              </a:ext>
            </a:extLst>
          </p:cNvPr>
          <p:cNvSpPr>
            <a:spLocks noGrp="1"/>
          </p:cNvSpPr>
          <p:nvPr>
            <p:ph idx="1"/>
          </p:nvPr>
        </p:nvSpPr>
        <p:spPr>
          <a:xfrm>
            <a:off x="471683" y="1439333"/>
            <a:ext cx="3528067" cy="5205942"/>
          </a:xfrm>
        </p:spPr>
        <p:txBody>
          <a:bodyPr>
            <a:noAutofit/>
          </a:bodyPr>
          <a:lstStyle/>
          <a:p>
            <a:pPr>
              <a:lnSpc>
                <a:spcPct val="110000"/>
              </a:lnSpc>
              <a:spcBef>
                <a:spcPts val="600"/>
              </a:spcBef>
              <a:spcAft>
                <a:spcPts val="600"/>
              </a:spcAft>
            </a:pPr>
            <a:r>
              <a:rPr lang="en-US" sz="2000" dirty="0">
                <a:latin typeface="Microsoft JhengHei" panose="020B0604030504040204" pitchFamily="34" charset="-120"/>
                <a:ea typeface="Microsoft JhengHei" panose="020B0604030504040204" pitchFamily="34" charset="-120"/>
              </a:rPr>
              <a:t>Using a smooth spline again.</a:t>
            </a:r>
          </a:p>
          <a:p>
            <a:pPr>
              <a:lnSpc>
                <a:spcPct val="110000"/>
              </a:lnSpc>
              <a:spcBef>
                <a:spcPts val="600"/>
              </a:spcBef>
              <a:spcAft>
                <a:spcPts val="600"/>
              </a:spcAft>
            </a:pPr>
            <a:r>
              <a:rPr lang="en-US" sz="2000" dirty="0">
                <a:latin typeface="Microsoft JhengHei" panose="020B0604030504040204" pitchFamily="34" charset="-120"/>
                <a:ea typeface="Microsoft JhengHei" panose="020B0604030504040204" pitchFamily="34" charset="-120"/>
              </a:rPr>
              <a:t>Find points that fall below a certain threshold, then look in between the points to determine if it is a verified crop chunk. </a:t>
            </a:r>
          </a:p>
          <a:p>
            <a:pPr>
              <a:lnSpc>
                <a:spcPct val="110000"/>
              </a:lnSpc>
              <a:spcBef>
                <a:spcPts val="600"/>
              </a:spcBef>
              <a:spcAft>
                <a:spcPts val="600"/>
              </a:spcAft>
            </a:pPr>
            <a:r>
              <a:rPr lang="en-US" sz="2000" dirty="0">
                <a:latin typeface="Microsoft JhengHei" panose="020B0604030504040204" pitchFamily="34" charset="-120"/>
                <a:ea typeface="Microsoft JhengHei" panose="020B0604030504040204" pitchFamily="34" charset="-120"/>
              </a:rPr>
              <a:t>This helps prevent random weeds or single crop growth from being considered a segment.</a:t>
            </a:r>
          </a:p>
        </p:txBody>
      </p:sp>
      <p:pic>
        <p:nvPicPr>
          <p:cNvPr id="4" name="Picture 3">
            <a:extLst>
              <a:ext uri="{FF2B5EF4-FFF2-40B4-BE49-F238E27FC236}">
                <a16:creationId xmlns:a16="http://schemas.microsoft.com/office/drawing/2014/main" id="{2772DDBD-1D10-4411-BEED-6562227C6A43}"/>
              </a:ext>
            </a:extLst>
          </p:cNvPr>
          <p:cNvPicPr>
            <a:picLocks noChangeAspect="1"/>
          </p:cNvPicPr>
          <p:nvPr/>
        </p:nvPicPr>
        <p:blipFill rotWithShape="1">
          <a:blip r:embed="rId2"/>
          <a:srcRect l="4673" t="38642" b="43672"/>
          <a:stretch/>
        </p:blipFill>
        <p:spPr>
          <a:xfrm>
            <a:off x="4928247" y="1690688"/>
            <a:ext cx="6195238" cy="697230"/>
          </a:xfrm>
          <a:prstGeom prst="rect">
            <a:avLst/>
          </a:prstGeom>
        </p:spPr>
      </p:pic>
      <p:pic>
        <p:nvPicPr>
          <p:cNvPr id="5" name="Picture 4">
            <a:extLst>
              <a:ext uri="{FF2B5EF4-FFF2-40B4-BE49-F238E27FC236}">
                <a16:creationId xmlns:a16="http://schemas.microsoft.com/office/drawing/2014/main" id="{5299BF94-AC60-49E4-AA8A-8728A10CC199}"/>
              </a:ext>
            </a:extLst>
          </p:cNvPr>
          <p:cNvPicPr>
            <a:picLocks noChangeAspect="1"/>
          </p:cNvPicPr>
          <p:nvPr/>
        </p:nvPicPr>
        <p:blipFill>
          <a:blip r:embed="rId3"/>
          <a:stretch>
            <a:fillRect/>
          </a:stretch>
        </p:blipFill>
        <p:spPr>
          <a:xfrm>
            <a:off x="4463164" y="2387918"/>
            <a:ext cx="6890636" cy="3957419"/>
          </a:xfrm>
          <a:prstGeom prst="rect">
            <a:avLst/>
          </a:prstGeom>
        </p:spPr>
      </p:pic>
      <p:cxnSp>
        <p:nvCxnSpPr>
          <p:cNvPr id="7" name="Straight Connector 6">
            <a:extLst>
              <a:ext uri="{FF2B5EF4-FFF2-40B4-BE49-F238E27FC236}">
                <a16:creationId xmlns:a16="http://schemas.microsoft.com/office/drawing/2014/main" id="{DAB8072C-36B1-4745-A787-FBE52759387E}"/>
              </a:ext>
            </a:extLst>
          </p:cNvPr>
          <p:cNvCxnSpPr>
            <a:cxnSpLocks/>
          </p:cNvCxnSpPr>
          <p:nvPr/>
        </p:nvCxnSpPr>
        <p:spPr>
          <a:xfrm flipV="1">
            <a:off x="6084369" y="1723698"/>
            <a:ext cx="0" cy="726138"/>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AEDBBDC3-593D-4DDF-8F1C-65B5EB330CAA}"/>
              </a:ext>
            </a:extLst>
          </p:cNvPr>
          <p:cNvCxnSpPr>
            <a:cxnSpLocks/>
          </p:cNvCxnSpPr>
          <p:nvPr/>
        </p:nvCxnSpPr>
        <p:spPr>
          <a:xfrm flipV="1">
            <a:off x="6642252" y="1700491"/>
            <a:ext cx="0" cy="749345"/>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10F1E813-F9D9-4553-93AC-83C8DF826E36}"/>
              </a:ext>
            </a:extLst>
          </p:cNvPr>
          <p:cNvCxnSpPr>
            <a:cxnSpLocks/>
          </p:cNvCxnSpPr>
          <p:nvPr/>
        </p:nvCxnSpPr>
        <p:spPr>
          <a:xfrm flipV="1">
            <a:off x="8943107" y="1753308"/>
            <a:ext cx="0" cy="6866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5DBEF8F-1AED-47D8-9328-A6309CA42477}"/>
              </a:ext>
            </a:extLst>
          </p:cNvPr>
          <p:cNvCxnSpPr>
            <a:cxnSpLocks/>
          </p:cNvCxnSpPr>
          <p:nvPr/>
        </p:nvCxnSpPr>
        <p:spPr>
          <a:xfrm flipV="1">
            <a:off x="9534000" y="1740203"/>
            <a:ext cx="0" cy="6972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364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22DCB1E-FAFA-49EC-A799-44BAE0C7ED8B}"/>
              </a:ext>
            </a:extLst>
          </p:cNvPr>
          <p:cNvSpPr/>
          <p:nvPr/>
        </p:nvSpPr>
        <p:spPr>
          <a:xfrm>
            <a:off x="880533" y="3429000"/>
            <a:ext cx="10430933" cy="1578409"/>
          </a:xfrm>
          <a:prstGeom prst="rect">
            <a:avLst/>
          </a:prstGeom>
          <a:noFill/>
        </p:spPr>
        <p:txBody>
          <a:bodyPr wrap="square" lIns="91440" tIns="45720" rIns="91440" bIns="45720">
            <a:prstTxWarp prst="textArchUp">
              <a:avLst/>
            </a:prstTxWarp>
            <a:spAutoFit/>
          </a:bodyPr>
          <a:lstStyle/>
          <a:p>
            <a:pPr algn="ctr"/>
            <a:r>
              <a:rPr lang="en-US" sz="8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 Few Final Results</a:t>
            </a:r>
          </a:p>
        </p:txBody>
      </p:sp>
    </p:spTree>
    <p:extLst>
      <p:ext uri="{BB962C8B-B14F-4D97-AF65-F5344CB8AC3E}">
        <p14:creationId xmlns:p14="http://schemas.microsoft.com/office/powerpoint/2010/main" val="2902615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A3F597-49ED-4896-9186-9C31FB1649D2}"/>
              </a:ext>
            </a:extLst>
          </p:cNvPr>
          <p:cNvPicPr>
            <a:picLocks noChangeAspect="1"/>
          </p:cNvPicPr>
          <p:nvPr/>
        </p:nvPicPr>
        <p:blipFill rotWithShape="1">
          <a:blip r:embed="rId2"/>
          <a:srcRect l="14335" t="2015" r="9614" b="7255"/>
          <a:stretch/>
        </p:blipFill>
        <p:spPr>
          <a:xfrm>
            <a:off x="468630" y="74295"/>
            <a:ext cx="11155680" cy="6692265"/>
          </a:xfrm>
          <a:prstGeom prst="rect">
            <a:avLst/>
          </a:prstGeom>
          <a:ln w="19050">
            <a:solidFill>
              <a:schemeClr val="tx1"/>
            </a:solidFill>
          </a:ln>
        </p:spPr>
      </p:pic>
    </p:spTree>
    <p:extLst>
      <p:ext uri="{BB962C8B-B14F-4D97-AF65-F5344CB8AC3E}">
        <p14:creationId xmlns:p14="http://schemas.microsoft.com/office/powerpoint/2010/main" val="2757893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94BBD-F54E-43A7-9228-D4FE31D085B8}"/>
              </a:ext>
            </a:extLst>
          </p:cNvPr>
          <p:cNvSpPr>
            <a:spLocks noGrp="1"/>
          </p:cNvSpPr>
          <p:nvPr>
            <p:ph type="title"/>
          </p:nvPr>
        </p:nvSpPr>
        <p:spPr>
          <a:xfrm>
            <a:off x="838200" y="365125"/>
            <a:ext cx="10515600" cy="826543"/>
          </a:xfrm>
        </p:spPr>
        <p:txBody>
          <a:bodyPr/>
          <a:lstStyle/>
          <a:p>
            <a:r>
              <a:rPr lang="en-US" dirty="0">
                <a:latin typeface="Microsoft JhengHei" panose="020B0604030504040204" pitchFamily="34" charset="-120"/>
                <a:ea typeface="Microsoft JhengHei" panose="020B0604030504040204" pitchFamily="34" charset="-120"/>
              </a:rPr>
              <a:t>Deep Learning to Identify Weeds</a:t>
            </a:r>
          </a:p>
        </p:txBody>
      </p:sp>
      <p:sp>
        <p:nvSpPr>
          <p:cNvPr id="3" name="Content Placeholder 2">
            <a:extLst>
              <a:ext uri="{FF2B5EF4-FFF2-40B4-BE49-F238E27FC236}">
                <a16:creationId xmlns:a16="http://schemas.microsoft.com/office/drawing/2014/main" id="{B87AD123-03A0-45AF-97EC-DB61391785B5}"/>
              </a:ext>
            </a:extLst>
          </p:cNvPr>
          <p:cNvSpPr>
            <a:spLocks noGrp="1"/>
          </p:cNvSpPr>
          <p:nvPr>
            <p:ph idx="1"/>
          </p:nvPr>
        </p:nvSpPr>
        <p:spPr>
          <a:xfrm>
            <a:off x="838200" y="1223023"/>
            <a:ext cx="10515600" cy="1325563"/>
          </a:xfrm>
        </p:spPr>
        <p:txBody>
          <a:bodyPr>
            <a:normAutofit/>
          </a:bodyPr>
          <a:lstStyle/>
          <a:p>
            <a:pPr marL="0" indent="0">
              <a:lnSpc>
                <a:spcPct val="100000"/>
              </a:lnSpc>
              <a:spcBef>
                <a:spcPts val="600"/>
              </a:spcBef>
              <a:spcAft>
                <a:spcPts val="600"/>
              </a:spcAft>
              <a:buNone/>
            </a:pPr>
            <a:r>
              <a:rPr lang="en-US" sz="2400" dirty="0">
                <a:latin typeface="Microsoft JhengHei" panose="020B0604030504040204" pitchFamily="34" charset="-120"/>
                <a:ea typeface="Microsoft JhengHei" panose="020B0604030504040204" pitchFamily="34" charset="-120"/>
              </a:rPr>
              <a:t>Simple InceptionV3 model using ~600 images to help classify: weeds, soil, or crops. Still tuning the model and collecting more data to improve its classification rate. (96x96 boxes)</a:t>
            </a:r>
          </a:p>
        </p:txBody>
      </p:sp>
      <p:pic>
        <p:nvPicPr>
          <p:cNvPr id="5" name="Picture 4">
            <a:extLst>
              <a:ext uri="{FF2B5EF4-FFF2-40B4-BE49-F238E27FC236}">
                <a16:creationId xmlns:a16="http://schemas.microsoft.com/office/drawing/2014/main" id="{2BC2041A-6BDD-4457-8BCF-F80E38D90F81}"/>
              </a:ext>
            </a:extLst>
          </p:cNvPr>
          <p:cNvPicPr>
            <a:picLocks noChangeAspect="1"/>
          </p:cNvPicPr>
          <p:nvPr/>
        </p:nvPicPr>
        <p:blipFill>
          <a:blip r:embed="rId2"/>
          <a:stretch>
            <a:fillRect/>
          </a:stretch>
        </p:blipFill>
        <p:spPr>
          <a:xfrm>
            <a:off x="124811" y="2653862"/>
            <a:ext cx="5927831" cy="3951887"/>
          </a:xfrm>
          <a:prstGeom prst="rect">
            <a:avLst/>
          </a:prstGeom>
          <a:ln w="19050">
            <a:solidFill>
              <a:schemeClr val="tx1"/>
            </a:solidFill>
          </a:ln>
        </p:spPr>
      </p:pic>
      <p:pic>
        <p:nvPicPr>
          <p:cNvPr id="7" name="Picture 6" descr="A picture containing tree, flower&#10;&#10;Description automatically generated">
            <a:extLst>
              <a:ext uri="{FF2B5EF4-FFF2-40B4-BE49-F238E27FC236}">
                <a16:creationId xmlns:a16="http://schemas.microsoft.com/office/drawing/2014/main" id="{448E22E8-1430-4EA1-81D5-FC067CA6D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9359" y="2653862"/>
            <a:ext cx="5927830" cy="3951886"/>
          </a:xfrm>
          <a:prstGeom prst="rect">
            <a:avLst/>
          </a:prstGeom>
          <a:ln w="19050">
            <a:solidFill>
              <a:schemeClr val="tx1"/>
            </a:solidFill>
          </a:ln>
        </p:spPr>
      </p:pic>
    </p:spTree>
    <p:extLst>
      <p:ext uri="{BB962C8B-B14F-4D97-AF65-F5344CB8AC3E}">
        <p14:creationId xmlns:p14="http://schemas.microsoft.com/office/powerpoint/2010/main" val="37187206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03555C-EF4E-4559-BF12-0608CCF4602F}"/>
              </a:ext>
            </a:extLst>
          </p:cNvPr>
          <p:cNvPicPr>
            <a:picLocks noChangeAspect="1"/>
          </p:cNvPicPr>
          <p:nvPr/>
        </p:nvPicPr>
        <p:blipFill rotWithShape="1">
          <a:blip r:embed="rId2"/>
          <a:srcRect l="11882" t="2618" r="9623" b="7291"/>
          <a:stretch/>
        </p:blipFill>
        <p:spPr>
          <a:xfrm>
            <a:off x="678180" y="122785"/>
            <a:ext cx="10835640" cy="6612429"/>
          </a:xfrm>
          <a:prstGeom prst="rect">
            <a:avLst/>
          </a:prstGeom>
          <a:ln w="19050">
            <a:solidFill>
              <a:schemeClr val="tx1"/>
            </a:solidFill>
          </a:ln>
        </p:spPr>
      </p:pic>
    </p:spTree>
    <p:extLst>
      <p:ext uri="{BB962C8B-B14F-4D97-AF65-F5344CB8AC3E}">
        <p14:creationId xmlns:p14="http://schemas.microsoft.com/office/powerpoint/2010/main" val="2587550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55BE61-8117-49C6-87AE-8BB7DBDBCC91}"/>
              </a:ext>
            </a:extLst>
          </p:cNvPr>
          <p:cNvPicPr>
            <a:picLocks noChangeAspect="1"/>
          </p:cNvPicPr>
          <p:nvPr/>
        </p:nvPicPr>
        <p:blipFill rotWithShape="1">
          <a:blip r:embed="rId2"/>
          <a:srcRect l="14332" t="1883" r="10449" b="6376"/>
          <a:stretch/>
        </p:blipFill>
        <p:spPr>
          <a:xfrm>
            <a:off x="512481" y="108585"/>
            <a:ext cx="11167037" cy="6640830"/>
          </a:xfrm>
          <a:prstGeom prst="rect">
            <a:avLst/>
          </a:prstGeom>
          <a:ln w="19050">
            <a:solidFill>
              <a:schemeClr val="tx1"/>
            </a:solidFill>
          </a:ln>
        </p:spPr>
      </p:pic>
    </p:spTree>
    <p:extLst>
      <p:ext uri="{BB962C8B-B14F-4D97-AF65-F5344CB8AC3E}">
        <p14:creationId xmlns:p14="http://schemas.microsoft.com/office/powerpoint/2010/main" val="1838214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14B6B-8E61-4D1D-82C1-68B075186757}"/>
              </a:ext>
            </a:extLst>
          </p:cNvPr>
          <p:cNvSpPr>
            <a:spLocks noGrp="1"/>
          </p:cNvSpPr>
          <p:nvPr>
            <p:ph type="ctrTitle"/>
          </p:nvPr>
        </p:nvSpPr>
        <p:spPr>
          <a:xfrm>
            <a:off x="1524000" y="2028093"/>
            <a:ext cx="9144000" cy="3006969"/>
          </a:xfrm>
        </p:spPr>
        <p:txBody>
          <a:bodyPr>
            <a:noAutofit/>
          </a:bodyPr>
          <a:lstStyle/>
          <a:p>
            <a:r>
              <a:rPr lang="en-US" sz="7200" dirty="0">
                <a:latin typeface="Microsoft JhengHei" panose="020B0604030504040204" pitchFamily="34" charset="-120"/>
                <a:ea typeface="Microsoft JhengHei" panose="020B0604030504040204" pitchFamily="34" charset="-120"/>
              </a:rPr>
              <a:t>Thank you</a:t>
            </a:r>
            <a:br>
              <a:rPr lang="en-US" sz="7200" dirty="0">
                <a:latin typeface="Microsoft JhengHei" panose="020B0604030504040204" pitchFamily="34" charset="-120"/>
                <a:ea typeface="Microsoft JhengHei" panose="020B0604030504040204" pitchFamily="34" charset="-120"/>
              </a:rPr>
            </a:br>
            <a:br>
              <a:rPr lang="en-US" sz="7200" dirty="0">
                <a:latin typeface="Microsoft JhengHei" panose="020B0604030504040204" pitchFamily="34" charset="-120"/>
                <a:ea typeface="Microsoft JhengHei" panose="020B0604030504040204" pitchFamily="34" charset="-120"/>
              </a:rPr>
            </a:br>
            <a:r>
              <a:rPr lang="en-US" sz="7200" dirty="0">
                <a:latin typeface="Microsoft JhengHei" panose="020B0604030504040204" pitchFamily="34" charset="-120"/>
                <a:ea typeface="Microsoft JhengHei" panose="020B0604030504040204" pitchFamily="34" charset="-120"/>
              </a:rPr>
              <a:t>Q&amp;A</a:t>
            </a:r>
          </a:p>
        </p:txBody>
      </p:sp>
    </p:spTree>
    <p:extLst>
      <p:ext uri="{BB962C8B-B14F-4D97-AF65-F5344CB8AC3E}">
        <p14:creationId xmlns:p14="http://schemas.microsoft.com/office/powerpoint/2010/main" val="2660829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6A003-B199-4482-9489-5B7B43B94F5A}"/>
              </a:ext>
            </a:extLst>
          </p:cNvPr>
          <p:cNvSpPr>
            <a:spLocks noGrp="1"/>
          </p:cNvSpPr>
          <p:nvPr>
            <p:ph type="title"/>
          </p:nvPr>
        </p:nvSpPr>
        <p:spPr>
          <a:xfrm>
            <a:off x="971291" y="198507"/>
            <a:ext cx="10515600" cy="1325563"/>
          </a:xfrm>
        </p:spPr>
        <p:txBody>
          <a:bodyPr/>
          <a:lstStyle/>
          <a:p>
            <a:pPr algn="ctr"/>
            <a:r>
              <a:rPr lang="en-US" dirty="0">
                <a:latin typeface="Microsoft JhengHei" panose="020B0604030504040204" pitchFamily="34" charset="-120"/>
                <a:ea typeface="Microsoft JhengHei" panose="020B0604030504040204" pitchFamily="34" charset="-120"/>
              </a:rPr>
              <a:t>Image Preparation</a:t>
            </a:r>
          </a:p>
        </p:txBody>
      </p:sp>
      <p:pic>
        <p:nvPicPr>
          <p:cNvPr id="22" name="Picture 21" descr="A close up of a box&#10;&#10;Description automatically generated">
            <a:extLst>
              <a:ext uri="{FF2B5EF4-FFF2-40B4-BE49-F238E27FC236}">
                <a16:creationId xmlns:a16="http://schemas.microsoft.com/office/drawing/2014/main" id="{BF1BBA83-CC94-43B0-A304-0A3945583BF6}"/>
              </a:ext>
            </a:extLst>
          </p:cNvPr>
          <p:cNvPicPr>
            <a:picLocks noChangeAspect="1"/>
          </p:cNvPicPr>
          <p:nvPr/>
        </p:nvPicPr>
        <p:blipFill rotWithShape="1">
          <a:blip r:embed="rId2">
            <a:extLst>
              <a:ext uri="{28A0092B-C50C-407E-A947-70E740481C1C}">
                <a14:useLocalDpi xmlns:a14="http://schemas.microsoft.com/office/drawing/2010/main" val="0"/>
              </a:ext>
            </a:extLst>
          </a:blip>
          <a:srcRect t="16189" b="18518"/>
          <a:stretch/>
        </p:blipFill>
        <p:spPr>
          <a:xfrm>
            <a:off x="2043140" y="1240219"/>
            <a:ext cx="7692315" cy="5022513"/>
          </a:xfrm>
          <a:prstGeom prst="rect">
            <a:avLst/>
          </a:prstGeom>
        </p:spPr>
      </p:pic>
      <p:pic>
        <p:nvPicPr>
          <p:cNvPr id="30" name="Picture 29" descr="A picture containing tree, flower&#10;&#10;Description automatically generated">
            <a:extLst>
              <a:ext uri="{FF2B5EF4-FFF2-40B4-BE49-F238E27FC236}">
                <a16:creationId xmlns:a16="http://schemas.microsoft.com/office/drawing/2014/main" id="{08A1F342-69A4-42DD-9FA6-68A47CEAC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7855" y="1843847"/>
            <a:ext cx="5722883" cy="3815255"/>
          </a:xfrm>
          <a:prstGeom prst="rect">
            <a:avLst/>
          </a:prstGeom>
          <a:ln w="19050">
            <a:noFill/>
          </a:ln>
        </p:spPr>
      </p:pic>
    </p:spTree>
    <p:extLst>
      <p:ext uri="{BB962C8B-B14F-4D97-AF65-F5344CB8AC3E}">
        <p14:creationId xmlns:p14="http://schemas.microsoft.com/office/powerpoint/2010/main" val="4196621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E65C3-E1D5-416D-8C90-DFFC33288032}"/>
              </a:ext>
            </a:extLst>
          </p:cNvPr>
          <p:cNvSpPr>
            <a:spLocks noGrp="1"/>
          </p:cNvSpPr>
          <p:nvPr>
            <p:ph type="title"/>
          </p:nvPr>
        </p:nvSpPr>
        <p:spPr>
          <a:xfrm>
            <a:off x="468630" y="365125"/>
            <a:ext cx="10515600" cy="903605"/>
          </a:xfrm>
        </p:spPr>
        <p:txBody>
          <a:bodyPr/>
          <a:lstStyle/>
          <a:p>
            <a:r>
              <a:rPr lang="en-US" dirty="0">
                <a:latin typeface="Microsoft JhengHei" panose="020B0604030504040204" pitchFamily="34" charset="-120"/>
                <a:ea typeface="Microsoft JhengHei" panose="020B0604030504040204" pitchFamily="34" charset="-120"/>
              </a:rPr>
              <a:t>Histogram Equalization</a:t>
            </a:r>
          </a:p>
        </p:txBody>
      </p:sp>
      <p:sp>
        <p:nvSpPr>
          <p:cNvPr id="4" name="TextBox 3">
            <a:extLst>
              <a:ext uri="{FF2B5EF4-FFF2-40B4-BE49-F238E27FC236}">
                <a16:creationId xmlns:a16="http://schemas.microsoft.com/office/drawing/2014/main" id="{AB233A6D-48B5-4983-A1EE-C1BB135C2336}"/>
              </a:ext>
            </a:extLst>
          </p:cNvPr>
          <p:cNvSpPr txBox="1"/>
          <p:nvPr/>
        </p:nvSpPr>
        <p:spPr>
          <a:xfrm>
            <a:off x="468630" y="1268730"/>
            <a:ext cx="11568549" cy="1200329"/>
          </a:xfrm>
          <a:prstGeom prst="rect">
            <a:avLst/>
          </a:prstGeom>
          <a:noFill/>
        </p:spPr>
        <p:txBody>
          <a:bodyPr wrap="square" rtlCol="0">
            <a:spAutoFit/>
          </a:bodyPr>
          <a:lstStyle/>
          <a:p>
            <a:pPr>
              <a:spcBef>
                <a:spcPts val="600"/>
              </a:spcBef>
              <a:spcAft>
                <a:spcPts val="600"/>
              </a:spcAft>
            </a:pPr>
            <a:r>
              <a:rPr lang="en-US" sz="2400" dirty="0">
                <a:latin typeface="Microsoft JhengHei" panose="020B0604030504040204" pitchFamily="34" charset="-120"/>
                <a:ea typeface="Microsoft JhengHei" panose="020B0604030504040204" pitchFamily="34" charset="-120"/>
              </a:rPr>
              <a:t>Breaks the image into its separate RGB channels and equalizes each one separately. Now the intensity of each RGB channel is more uniform, the image has higher contrast. (using the ECDF to make each channel uniform)</a:t>
            </a:r>
          </a:p>
        </p:txBody>
      </p:sp>
      <p:pic>
        <p:nvPicPr>
          <p:cNvPr id="8" name="Picture 7">
            <a:extLst>
              <a:ext uri="{FF2B5EF4-FFF2-40B4-BE49-F238E27FC236}">
                <a16:creationId xmlns:a16="http://schemas.microsoft.com/office/drawing/2014/main" id="{06B1FC4F-344D-48E1-9556-FAEF5307B5D8}"/>
              </a:ext>
            </a:extLst>
          </p:cNvPr>
          <p:cNvPicPr>
            <a:picLocks noChangeAspect="1"/>
          </p:cNvPicPr>
          <p:nvPr/>
        </p:nvPicPr>
        <p:blipFill rotWithShape="1">
          <a:blip r:embed="rId2"/>
          <a:srcRect r="5438"/>
          <a:stretch/>
        </p:blipFill>
        <p:spPr>
          <a:xfrm>
            <a:off x="468630" y="2999874"/>
            <a:ext cx="5291326" cy="3630160"/>
          </a:xfrm>
          <a:prstGeom prst="rect">
            <a:avLst/>
          </a:prstGeom>
        </p:spPr>
      </p:pic>
      <p:pic>
        <p:nvPicPr>
          <p:cNvPr id="9" name="Picture 8">
            <a:extLst>
              <a:ext uri="{FF2B5EF4-FFF2-40B4-BE49-F238E27FC236}">
                <a16:creationId xmlns:a16="http://schemas.microsoft.com/office/drawing/2014/main" id="{F4037726-9587-40C1-A8A8-AE11170B926D}"/>
              </a:ext>
            </a:extLst>
          </p:cNvPr>
          <p:cNvPicPr>
            <a:picLocks noChangeAspect="1"/>
          </p:cNvPicPr>
          <p:nvPr/>
        </p:nvPicPr>
        <p:blipFill rotWithShape="1">
          <a:blip r:embed="rId3"/>
          <a:srcRect r="5373"/>
          <a:stretch/>
        </p:blipFill>
        <p:spPr>
          <a:xfrm>
            <a:off x="6392527" y="2999874"/>
            <a:ext cx="5330843" cy="3630160"/>
          </a:xfrm>
          <a:prstGeom prst="rect">
            <a:avLst/>
          </a:prstGeom>
        </p:spPr>
      </p:pic>
    </p:spTree>
    <p:extLst>
      <p:ext uri="{BB962C8B-B14F-4D97-AF65-F5344CB8AC3E}">
        <p14:creationId xmlns:p14="http://schemas.microsoft.com/office/powerpoint/2010/main" val="4255668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94FFB-2C13-49F4-92FC-BA4832C446A5}"/>
              </a:ext>
            </a:extLst>
          </p:cNvPr>
          <p:cNvSpPr>
            <a:spLocks noGrp="1"/>
          </p:cNvSpPr>
          <p:nvPr>
            <p:ph type="title"/>
          </p:nvPr>
        </p:nvSpPr>
        <p:spPr/>
        <p:txBody>
          <a:bodyPr/>
          <a:lstStyle/>
          <a:p>
            <a:r>
              <a:rPr lang="en-US" dirty="0">
                <a:latin typeface="Microsoft JhengHei" panose="020B0604030504040204" pitchFamily="34" charset="-120"/>
                <a:ea typeface="Microsoft JhengHei" panose="020B0604030504040204" pitchFamily="34" charset="-120"/>
              </a:rPr>
              <a:t>Equalized Image </a:t>
            </a:r>
          </a:p>
        </p:txBody>
      </p:sp>
      <p:pic>
        <p:nvPicPr>
          <p:cNvPr id="3" name="Picture 2">
            <a:extLst>
              <a:ext uri="{FF2B5EF4-FFF2-40B4-BE49-F238E27FC236}">
                <a16:creationId xmlns:a16="http://schemas.microsoft.com/office/drawing/2014/main" id="{03BE6806-F036-479B-AB82-4651FC52AE02}"/>
              </a:ext>
            </a:extLst>
          </p:cNvPr>
          <p:cNvPicPr>
            <a:picLocks noChangeAspect="1"/>
          </p:cNvPicPr>
          <p:nvPr/>
        </p:nvPicPr>
        <p:blipFill rotWithShape="1">
          <a:blip r:embed="rId2"/>
          <a:srcRect l="5662" t="2244" r="2033" b="7172"/>
          <a:stretch/>
        </p:blipFill>
        <p:spPr>
          <a:xfrm>
            <a:off x="225309" y="2359742"/>
            <a:ext cx="5823779" cy="3467468"/>
          </a:xfrm>
          <a:prstGeom prst="rect">
            <a:avLst/>
          </a:prstGeom>
          <a:ln w="28575">
            <a:solidFill>
              <a:schemeClr val="tx1"/>
            </a:solidFill>
          </a:ln>
        </p:spPr>
      </p:pic>
      <p:pic>
        <p:nvPicPr>
          <p:cNvPr id="4" name="Picture 3">
            <a:extLst>
              <a:ext uri="{FF2B5EF4-FFF2-40B4-BE49-F238E27FC236}">
                <a16:creationId xmlns:a16="http://schemas.microsoft.com/office/drawing/2014/main" id="{4B82181E-0F3D-4F13-9D7F-6A2BE94AE751}"/>
              </a:ext>
            </a:extLst>
          </p:cNvPr>
          <p:cNvPicPr>
            <a:picLocks noChangeAspect="1"/>
          </p:cNvPicPr>
          <p:nvPr/>
        </p:nvPicPr>
        <p:blipFill rotWithShape="1">
          <a:blip r:embed="rId3"/>
          <a:srcRect l="5152" t="2236" r="2403" b="7473"/>
          <a:stretch/>
        </p:blipFill>
        <p:spPr>
          <a:xfrm>
            <a:off x="6142912" y="2359741"/>
            <a:ext cx="5823779" cy="3467469"/>
          </a:xfrm>
          <a:prstGeom prst="rect">
            <a:avLst/>
          </a:prstGeom>
          <a:ln w="28575">
            <a:solidFill>
              <a:schemeClr val="tx1"/>
            </a:solidFill>
          </a:ln>
        </p:spPr>
      </p:pic>
    </p:spTree>
    <p:extLst>
      <p:ext uri="{BB962C8B-B14F-4D97-AF65-F5344CB8AC3E}">
        <p14:creationId xmlns:p14="http://schemas.microsoft.com/office/powerpoint/2010/main" val="2985664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22D92-E4FC-47C5-87C6-78A2D3D2AE65}"/>
              </a:ext>
            </a:extLst>
          </p:cNvPr>
          <p:cNvSpPr>
            <a:spLocks noGrp="1"/>
          </p:cNvSpPr>
          <p:nvPr>
            <p:ph type="title"/>
          </p:nvPr>
        </p:nvSpPr>
        <p:spPr/>
        <p:txBody>
          <a:bodyPr/>
          <a:lstStyle/>
          <a:p>
            <a:r>
              <a:rPr lang="en-US" dirty="0">
                <a:latin typeface="Microsoft JhengHei" panose="020B0604030504040204" pitchFamily="34" charset="-120"/>
                <a:ea typeface="Microsoft JhengHei" panose="020B0604030504040204" pitchFamily="34" charset="-120"/>
              </a:rPr>
              <a:t>Excess Green Index</a:t>
            </a:r>
          </a:p>
        </p:txBody>
      </p:sp>
      <p:sp>
        <p:nvSpPr>
          <p:cNvPr id="3" name="Content Placeholder 2">
            <a:extLst>
              <a:ext uri="{FF2B5EF4-FFF2-40B4-BE49-F238E27FC236}">
                <a16:creationId xmlns:a16="http://schemas.microsoft.com/office/drawing/2014/main" id="{E742D2B0-BCA8-4877-A8FD-B58EE6C4A3CA}"/>
              </a:ext>
            </a:extLst>
          </p:cNvPr>
          <p:cNvSpPr>
            <a:spLocks noGrp="1"/>
          </p:cNvSpPr>
          <p:nvPr>
            <p:ph idx="1"/>
          </p:nvPr>
        </p:nvSpPr>
        <p:spPr>
          <a:xfrm>
            <a:off x="838200" y="1766631"/>
            <a:ext cx="10515600" cy="3724943"/>
          </a:xfrm>
        </p:spPr>
        <p:txBody>
          <a:bodyPr>
            <a:normAutofit/>
          </a:bodyPr>
          <a:lstStyle/>
          <a:p>
            <a:pPr>
              <a:lnSpc>
                <a:spcPct val="100000"/>
              </a:lnSpc>
              <a:spcBef>
                <a:spcPts val="600"/>
              </a:spcBef>
              <a:spcAft>
                <a:spcPts val="600"/>
              </a:spcAft>
            </a:pPr>
            <a:r>
              <a:rPr lang="en-US" sz="2400" dirty="0">
                <a:latin typeface="Microsoft JhengHei" panose="020B0604030504040204" pitchFamily="34" charset="-120"/>
                <a:ea typeface="Microsoft JhengHei" panose="020B0604030504040204" pitchFamily="34" charset="-120"/>
              </a:rPr>
              <a:t>Before the </a:t>
            </a:r>
            <a:r>
              <a:rPr lang="en-US" sz="2400" dirty="0" err="1">
                <a:latin typeface="Microsoft JhengHei" panose="020B0604030504040204" pitchFamily="34" charset="-120"/>
                <a:ea typeface="Microsoft JhengHei" panose="020B0604030504040204" pitchFamily="34" charset="-120"/>
              </a:rPr>
              <a:t>ExG</a:t>
            </a:r>
            <a:r>
              <a:rPr lang="en-US" sz="2400" dirty="0">
                <a:latin typeface="Microsoft JhengHei" panose="020B0604030504040204" pitchFamily="34" charset="-120"/>
                <a:ea typeface="Microsoft JhengHei" panose="020B0604030504040204" pitchFamily="34" charset="-120"/>
              </a:rPr>
              <a:t> is performed the images are scaled down to 20% their original size. This helps with performance issues as well as reduce noise since there is some information loss in the process.</a:t>
            </a:r>
          </a:p>
          <a:p>
            <a:pPr>
              <a:lnSpc>
                <a:spcPct val="100000"/>
              </a:lnSpc>
              <a:spcBef>
                <a:spcPts val="600"/>
              </a:spcBef>
              <a:spcAft>
                <a:spcPts val="600"/>
              </a:spcAft>
            </a:pPr>
            <a:r>
              <a:rPr lang="en-US" sz="2400" dirty="0">
                <a:latin typeface="Microsoft JhengHei" panose="020B0604030504040204" pitchFamily="34" charset="-120"/>
                <a:ea typeface="Microsoft JhengHei" panose="020B0604030504040204" pitchFamily="34" charset="-120"/>
              </a:rPr>
              <a:t>Identifies specific hue of green in the crops. There are many different variations of this index but we use </a:t>
            </a:r>
            <a:r>
              <a:rPr lang="en-US" sz="2400" b="1" dirty="0" err="1">
                <a:latin typeface="Microsoft JhengHei" panose="020B0604030504040204" pitchFamily="34" charset="-120"/>
                <a:ea typeface="Microsoft JhengHei" panose="020B0604030504040204" pitchFamily="34" charset="-120"/>
              </a:rPr>
              <a:t>ExG</a:t>
            </a:r>
            <a:r>
              <a:rPr lang="en-US" sz="2400" b="1" dirty="0">
                <a:latin typeface="Microsoft JhengHei" panose="020B0604030504040204" pitchFamily="34" charset="-120"/>
                <a:ea typeface="Microsoft JhengHei" panose="020B0604030504040204" pitchFamily="34" charset="-120"/>
              </a:rPr>
              <a:t> = 2g – r – b</a:t>
            </a:r>
            <a:r>
              <a:rPr lang="en-US" sz="2400" dirty="0">
                <a:latin typeface="Microsoft JhengHei" panose="020B0604030504040204" pitchFamily="34" charset="-120"/>
                <a:ea typeface="Microsoft JhengHei" panose="020B0604030504040204" pitchFamily="34" charset="-120"/>
              </a:rPr>
              <a:t>, where </a:t>
            </a:r>
            <a:r>
              <a:rPr lang="en-US" sz="2400" dirty="0" err="1">
                <a:latin typeface="Microsoft JhengHei" panose="020B0604030504040204" pitchFamily="34" charset="-120"/>
                <a:ea typeface="Microsoft JhengHei" panose="020B0604030504040204" pitchFamily="34" charset="-120"/>
              </a:rPr>
              <a:t>r,b,g</a:t>
            </a:r>
            <a:r>
              <a:rPr lang="en-US" sz="2400" dirty="0">
                <a:latin typeface="Microsoft JhengHei" panose="020B0604030504040204" pitchFamily="34" charset="-120"/>
                <a:ea typeface="Microsoft JhengHei" panose="020B0604030504040204" pitchFamily="34" charset="-120"/>
              </a:rPr>
              <a:t> are normalized version of the original RGB. (r = (R / (R+G+B)))</a:t>
            </a:r>
          </a:p>
          <a:p>
            <a:pPr>
              <a:lnSpc>
                <a:spcPct val="100000"/>
              </a:lnSpc>
              <a:spcBef>
                <a:spcPts val="600"/>
              </a:spcBef>
              <a:spcAft>
                <a:spcPts val="600"/>
              </a:spcAft>
            </a:pPr>
            <a:r>
              <a:rPr lang="en-US" sz="2400" dirty="0">
                <a:latin typeface="Microsoft JhengHei" panose="020B0604030504040204" pitchFamily="34" charset="-120"/>
                <a:ea typeface="Microsoft JhengHei" panose="020B0604030504040204" pitchFamily="34" charset="-120"/>
              </a:rPr>
              <a:t>Becomes a grayscale image where its intensity is based on the </a:t>
            </a:r>
            <a:r>
              <a:rPr lang="en-US" sz="2400" dirty="0" err="1">
                <a:latin typeface="Microsoft JhengHei" panose="020B0604030504040204" pitchFamily="34" charset="-120"/>
                <a:ea typeface="Microsoft JhengHei" panose="020B0604030504040204" pitchFamily="34" charset="-120"/>
              </a:rPr>
              <a:t>ExG</a:t>
            </a:r>
            <a:r>
              <a:rPr lang="en-US" sz="2400" dirty="0">
                <a:latin typeface="Microsoft JhengHei" panose="020B0604030504040204" pitchFamily="34" charset="-120"/>
                <a:ea typeface="Microsoft JhengHei" panose="020B0604030504040204" pitchFamily="34" charset="-120"/>
              </a:rPr>
              <a:t> values.</a:t>
            </a:r>
          </a:p>
        </p:txBody>
      </p:sp>
      <p:sp>
        <p:nvSpPr>
          <p:cNvPr id="5" name="TextBox 4">
            <a:extLst>
              <a:ext uri="{FF2B5EF4-FFF2-40B4-BE49-F238E27FC236}">
                <a16:creationId xmlns:a16="http://schemas.microsoft.com/office/drawing/2014/main" id="{3385831D-A73A-440C-989F-C1E8431EF282}"/>
              </a:ext>
            </a:extLst>
          </p:cNvPr>
          <p:cNvSpPr txBox="1"/>
          <p:nvPr/>
        </p:nvSpPr>
        <p:spPr>
          <a:xfrm>
            <a:off x="838200" y="6424270"/>
            <a:ext cx="10621296" cy="430887"/>
          </a:xfrm>
          <a:prstGeom prst="rect">
            <a:avLst/>
          </a:prstGeom>
          <a:noFill/>
        </p:spPr>
        <p:txBody>
          <a:bodyPr wrap="square" rtlCol="0">
            <a:spAutoFit/>
          </a:bodyPr>
          <a:lstStyle/>
          <a:p>
            <a:r>
              <a:rPr lang="en-US" sz="1100" dirty="0"/>
              <a:t>D. </a:t>
            </a:r>
            <a:r>
              <a:rPr lang="en-US" sz="1100" dirty="0" err="1"/>
              <a:t>Woebbecke</a:t>
            </a:r>
            <a:r>
              <a:rPr lang="en-US" sz="1100" dirty="0"/>
              <a:t>, G. Meyer, K. Von Bargen, D. Mortensen </a:t>
            </a:r>
            <a:r>
              <a:rPr lang="en-US" sz="1100" b="1" dirty="0"/>
              <a:t>Shape features for identifying young weeds using image analysis </a:t>
            </a:r>
            <a:r>
              <a:rPr lang="en-US" sz="1100" dirty="0"/>
              <a:t>Trans Am Soc Agric </a:t>
            </a:r>
            <a:r>
              <a:rPr lang="en-US" sz="1100" dirty="0" err="1"/>
              <a:t>Eng</a:t>
            </a:r>
            <a:r>
              <a:rPr lang="en-US" sz="1100" dirty="0"/>
              <a:t>, 38 (1995), pp. 271-281</a:t>
            </a:r>
          </a:p>
          <a:p>
            <a:endParaRPr lang="en-US" sz="1100" dirty="0"/>
          </a:p>
        </p:txBody>
      </p:sp>
    </p:spTree>
    <p:extLst>
      <p:ext uri="{BB962C8B-B14F-4D97-AF65-F5344CB8AC3E}">
        <p14:creationId xmlns:p14="http://schemas.microsoft.com/office/powerpoint/2010/main" val="3252525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0B5BA-D62F-4BBE-B932-4B26B29243B9}"/>
              </a:ext>
            </a:extLst>
          </p:cNvPr>
          <p:cNvSpPr>
            <a:spLocks noGrp="1"/>
          </p:cNvSpPr>
          <p:nvPr>
            <p:ph type="title"/>
          </p:nvPr>
        </p:nvSpPr>
        <p:spPr>
          <a:xfrm>
            <a:off x="255270" y="262255"/>
            <a:ext cx="10515600" cy="1325563"/>
          </a:xfrm>
        </p:spPr>
        <p:txBody>
          <a:bodyPr/>
          <a:lstStyle/>
          <a:p>
            <a:r>
              <a:rPr lang="en-US" dirty="0">
                <a:latin typeface="Microsoft JhengHei" panose="020B0604030504040204" pitchFamily="34" charset="-120"/>
                <a:ea typeface="Microsoft JhengHei" panose="020B0604030504040204" pitchFamily="34" charset="-120"/>
              </a:rPr>
              <a:t>Not Equalized vs. Equalized</a:t>
            </a:r>
          </a:p>
        </p:txBody>
      </p:sp>
      <p:pic>
        <p:nvPicPr>
          <p:cNvPr id="4" name="Picture 3">
            <a:extLst>
              <a:ext uri="{FF2B5EF4-FFF2-40B4-BE49-F238E27FC236}">
                <a16:creationId xmlns:a16="http://schemas.microsoft.com/office/drawing/2014/main" id="{DAD2CB0B-41BA-4797-AFC9-F7F39039E73E}"/>
              </a:ext>
            </a:extLst>
          </p:cNvPr>
          <p:cNvPicPr>
            <a:picLocks noChangeAspect="1"/>
          </p:cNvPicPr>
          <p:nvPr/>
        </p:nvPicPr>
        <p:blipFill>
          <a:blip r:embed="rId2"/>
          <a:stretch>
            <a:fillRect/>
          </a:stretch>
        </p:blipFill>
        <p:spPr>
          <a:xfrm>
            <a:off x="255270" y="2905140"/>
            <a:ext cx="5776367" cy="3340926"/>
          </a:xfrm>
          <a:prstGeom prst="rect">
            <a:avLst/>
          </a:prstGeom>
          <a:ln w="19050">
            <a:solidFill>
              <a:schemeClr val="tx1"/>
            </a:solidFill>
          </a:ln>
        </p:spPr>
      </p:pic>
      <p:pic>
        <p:nvPicPr>
          <p:cNvPr id="5" name="Picture 4">
            <a:extLst>
              <a:ext uri="{FF2B5EF4-FFF2-40B4-BE49-F238E27FC236}">
                <a16:creationId xmlns:a16="http://schemas.microsoft.com/office/drawing/2014/main" id="{3A5A10E8-6D21-4923-83C0-1E274BC35C0A}"/>
              </a:ext>
            </a:extLst>
          </p:cNvPr>
          <p:cNvPicPr>
            <a:picLocks noChangeAspect="1"/>
          </p:cNvPicPr>
          <p:nvPr/>
        </p:nvPicPr>
        <p:blipFill>
          <a:blip r:embed="rId3"/>
          <a:stretch>
            <a:fillRect/>
          </a:stretch>
        </p:blipFill>
        <p:spPr>
          <a:xfrm>
            <a:off x="6160363" y="2892905"/>
            <a:ext cx="5776367" cy="3348683"/>
          </a:xfrm>
          <a:prstGeom prst="rect">
            <a:avLst/>
          </a:prstGeom>
          <a:ln w="19050">
            <a:solidFill>
              <a:schemeClr val="tx1"/>
            </a:solidFill>
          </a:ln>
        </p:spPr>
      </p:pic>
      <p:sp>
        <p:nvSpPr>
          <p:cNvPr id="6" name="TextBox 5">
            <a:extLst>
              <a:ext uri="{FF2B5EF4-FFF2-40B4-BE49-F238E27FC236}">
                <a16:creationId xmlns:a16="http://schemas.microsoft.com/office/drawing/2014/main" id="{0D57A48B-DAFD-4DBB-9B2B-F483582F0A0C}"/>
              </a:ext>
            </a:extLst>
          </p:cNvPr>
          <p:cNvSpPr txBox="1"/>
          <p:nvPr/>
        </p:nvSpPr>
        <p:spPr>
          <a:xfrm>
            <a:off x="255270" y="1587818"/>
            <a:ext cx="11681460" cy="984885"/>
          </a:xfrm>
          <a:prstGeom prst="rect">
            <a:avLst/>
          </a:prstGeom>
          <a:noFill/>
        </p:spPr>
        <p:txBody>
          <a:bodyPr wrap="square" rtlCol="0">
            <a:spAutoFit/>
          </a:bodyPr>
          <a:lstStyle/>
          <a:p>
            <a:pPr>
              <a:spcBef>
                <a:spcPts val="600"/>
              </a:spcBef>
              <a:spcAft>
                <a:spcPts val="600"/>
              </a:spcAft>
            </a:pPr>
            <a:r>
              <a:rPr lang="en-US" sz="2400" dirty="0">
                <a:latin typeface="Microsoft JhengHei" panose="020B0604030504040204" pitchFamily="34" charset="-120"/>
                <a:ea typeface="Microsoft JhengHei" panose="020B0604030504040204" pitchFamily="34" charset="-120"/>
              </a:rPr>
              <a:t>Less diversity of intensities in the equalized greenness image.</a:t>
            </a:r>
          </a:p>
          <a:p>
            <a:pPr>
              <a:spcBef>
                <a:spcPts val="600"/>
              </a:spcBef>
              <a:spcAft>
                <a:spcPts val="600"/>
              </a:spcAft>
            </a:pPr>
            <a:r>
              <a:rPr lang="en-US" sz="2400" dirty="0">
                <a:latin typeface="Microsoft JhengHei" panose="020B0604030504040204" pitchFamily="34" charset="-120"/>
                <a:ea typeface="Microsoft JhengHei" panose="020B0604030504040204" pitchFamily="34" charset="-120"/>
              </a:rPr>
              <a:t>* Less diverse since equalizing all channels made less true green colors</a:t>
            </a:r>
          </a:p>
        </p:txBody>
      </p:sp>
    </p:spTree>
    <p:extLst>
      <p:ext uri="{BB962C8B-B14F-4D97-AF65-F5344CB8AC3E}">
        <p14:creationId xmlns:p14="http://schemas.microsoft.com/office/powerpoint/2010/main" val="1732546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34821-8C00-4BD9-A3A8-30F0633D8139}"/>
              </a:ext>
            </a:extLst>
          </p:cNvPr>
          <p:cNvSpPr>
            <a:spLocks noGrp="1"/>
          </p:cNvSpPr>
          <p:nvPr>
            <p:ph type="title"/>
          </p:nvPr>
        </p:nvSpPr>
        <p:spPr>
          <a:xfrm>
            <a:off x="301972" y="381167"/>
            <a:ext cx="10515600" cy="1325563"/>
          </a:xfrm>
        </p:spPr>
        <p:txBody>
          <a:bodyPr/>
          <a:lstStyle/>
          <a:p>
            <a:r>
              <a:rPr lang="en-US" dirty="0">
                <a:latin typeface="Microsoft JhengHei" panose="020B0604030504040204" pitchFamily="34" charset="-120"/>
                <a:ea typeface="Microsoft JhengHei" panose="020B0604030504040204" pitchFamily="34" charset="-120"/>
              </a:rPr>
              <a:t>Equalized vs. Equalized Deep Learning</a:t>
            </a:r>
          </a:p>
        </p:txBody>
      </p:sp>
      <p:pic>
        <p:nvPicPr>
          <p:cNvPr id="4" name="Picture 3">
            <a:extLst>
              <a:ext uri="{FF2B5EF4-FFF2-40B4-BE49-F238E27FC236}">
                <a16:creationId xmlns:a16="http://schemas.microsoft.com/office/drawing/2014/main" id="{61472B16-D7DF-4712-80C7-5D260DF09294}"/>
              </a:ext>
            </a:extLst>
          </p:cNvPr>
          <p:cNvPicPr>
            <a:picLocks noChangeAspect="1"/>
          </p:cNvPicPr>
          <p:nvPr/>
        </p:nvPicPr>
        <p:blipFill>
          <a:blip r:embed="rId2"/>
          <a:stretch>
            <a:fillRect/>
          </a:stretch>
        </p:blipFill>
        <p:spPr>
          <a:xfrm>
            <a:off x="301975" y="2935417"/>
            <a:ext cx="5702502" cy="3305862"/>
          </a:xfrm>
          <a:prstGeom prst="rect">
            <a:avLst/>
          </a:prstGeom>
          <a:ln w="19050">
            <a:solidFill>
              <a:schemeClr val="tx1"/>
            </a:solidFill>
          </a:ln>
        </p:spPr>
      </p:pic>
      <p:pic>
        <p:nvPicPr>
          <p:cNvPr id="5" name="Picture 4">
            <a:extLst>
              <a:ext uri="{FF2B5EF4-FFF2-40B4-BE49-F238E27FC236}">
                <a16:creationId xmlns:a16="http://schemas.microsoft.com/office/drawing/2014/main" id="{FF8DD1B9-92C6-4C2A-9E8F-03AD851382E0}"/>
              </a:ext>
            </a:extLst>
          </p:cNvPr>
          <p:cNvPicPr>
            <a:picLocks noChangeAspect="1"/>
          </p:cNvPicPr>
          <p:nvPr/>
        </p:nvPicPr>
        <p:blipFill>
          <a:blip r:embed="rId3"/>
          <a:stretch>
            <a:fillRect/>
          </a:stretch>
        </p:blipFill>
        <p:spPr>
          <a:xfrm>
            <a:off x="6223463" y="2935417"/>
            <a:ext cx="5666565" cy="3305863"/>
          </a:xfrm>
          <a:prstGeom prst="rect">
            <a:avLst/>
          </a:prstGeom>
          <a:ln w="19050">
            <a:solidFill>
              <a:schemeClr val="tx1"/>
            </a:solidFill>
          </a:ln>
        </p:spPr>
      </p:pic>
      <p:sp>
        <p:nvSpPr>
          <p:cNvPr id="6" name="TextBox 5">
            <a:extLst>
              <a:ext uri="{FF2B5EF4-FFF2-40B4-BE49-F238E27FC236}">
                <a16:creationId xmlns:a16="http://schemas.microsoft.com/office/drawing/2014/main" id="{D472EB51-8B9D-4D25-939A-1CB648AE09C1}"/>
              </a:ext>
            </a:extLst>
          </p:cNvPr>
          <p:cNvSpPr txBox="1"/>
          <p:nvPr/>
        </p:nvSpPr>
        <p:spPr>
          <a:xfrm>
            <a:off x="301972" y="1564958"/>
            <a:ext cx="11588056" cy="1200329"/>
          </a:xfrm>
          <a:prstGeom prst="rect">
            <a:avLst/>
          </a:prstGeom>
          <a:noFill/>
        </p:spPr>
        <p:txBody>
          <a:bodyPr wrap="square" rtlCol="0">
            <a:spAutoFit/>
          </a:bodyPr>
          <a:lstStyle/>
          <a:p>
            <a:pPr>
              <a:spcBef>
                <a:spcPts val="600"/>
              </a:spcBef>
              <a:spcAft>
                <a:spcPts val="600"/>
              </a:spcAft>
            </a:pPr>
            <a:r>
              <a:rPr lang="en-US" sz="2400" dirty="0">
                <a:latin typeface="Microsoft JhengHei" panose="020B0604030504040204" pitchFamily="34" charset="-120"/>
                <a:ea typeface="Microsoft JhengHei" panose="020B0604030504040204" pitchFamily="34" charset="-120"/>
              </a:rPr>
              <a:t>* The Deep Learning image is a little misleading due the plotting visuals in R. There is still noise in the image, it is just very dull. We will see this when doing the Otsu transformation.</a:t>
            </a:r>
          </a:p>
        </p:txBody>
      </p:sp>
    </p:spTree>
    <p:extLst>
      <p:ext uri="{BB962C8B-B14F-4D97-AF65-F5344CB8AC3E}">
        <p14:creationId xmlns:p14="http://schemas.microsoft.com/office/powerpoint/2010/main" val="12929064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15869</TotalTime>
  <Words>1073</Words>
  <Application>Microsoft Office PowerPoint</Application>
  <PresentationFormat>Widescreen</PresentationFormat>
  <Paragraphs>92</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Microsoft JhengHei</vt:lpstr>
      <vt:lpstr>Microsoft JhengHei Light</vt:lpstr>
      <vt:lpstr>Arial</vt:lpstr>
      <vt:lpstr>Calibri</vt:lpstr>
      <vt:lpstr>Calibri Light</vt:lpstr>
      <vt:lpstr>Cambria Math</vt:lpstr>
      <vt:lpstr>Office Theme</vt:lpstr>
      <vt:lpstr>Crop Identification and Segmentation Through Image Analysis</vt:lpstr>
      <vt:lpstr>Motivation</vt:lpstr>
      <vt:lpstr>Deep Learning to Identify Weeds</vt:lpstr>
      <vt:lpstr>Image Preparation</vt:lpstr>
      <vt:lpstr>Histogram Equalization</vt:lpstr>
      <vt:lpstr>Equalized Image </vt:lpstr>
      <vt:lpstr>Excess Green Index</vt:lpstr>
      <vt:lpstr>Not Equalized vs. Equalized</vt:lpstr>
      <vt:lpstr>Equalized vs. Equalized Deep Learning</vt:lpstr>
      <vt:lpstr>Otsu Thresholding</vt:lpstr>
      <vt:lpstr>Otsu Overview</vt:lpstr>
      <vt:lpstr>Otsu original image vs. Equalized image</vt:lpstr>
      <vt:lpstr>Equalized vs. Equalized Deep Learning</vt:lpstr>
      <vt:lpstr>Morphology (Blobification)</vt:lpstr>
      <vt:lpstr>Morphology: Kernel</vt:lpstr>
      <vt:lpstr>Dilation</vt:lpstr>
      <vt:lpstr>Erosion</vt:lpstr>
      <vt:lpstr>Closing</vt:lpstr>
      <vt:lpstr>Opening</vt:lpstr>
      <vt:lpstr>Finding Crop Row Segments</vt:lpstr>
      <vt:lpstr>Blobs as Lines</vt:lpstr>
      <vt:lpstr>Plushen</vt:lpstr>
      <vt:lpstr>How to get the crop lines</vt:lpstr>
      <vt:lpstr>Finding the Peaks &amp; Valleys</vt:lpstr>
      <vt:lpstr>Finding Authentic Crop Rows</vt:lpstr>
      <vt:lpstr>PowerPoint Presentation</vt:lpstr>
      <vt:lpstr>Finding Crop Chop Points</vt:lpstr>
      <vt:lpstr>PowerPoint Presentation</vt:lpstr>
      <vt:lpstr>PowerPoint Presentation</vt:lpstr>
      <vt:lpstr>PowerPoint Presentation</vt:lpstr>
      <vt:lpstr>PowerPoint Presentation</vt:lpstr>
      <vt:lpstr>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Crop Identification and Segmentation Through Image Analysis</dc:title>
  <dc:creator>Nico</dc:creator>
  <cp:lastModifiedBy>Nico</cp:lastModifiedBy>
  <cp:revision>76</cp:revision>
  <dcterms:created xsi:type="dcterms:W3CDTF">2020-02-25T20:29:33Z</dcterms:created>
  <dcterms:modified xsi:type="dcterms:W3CDTF">2020-04-27T08:07:02Z</dcterms:modified>
</cp:coreProperties>
</file>